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83" r:id="rId2"/>
    <p:sldId id="341" r:id="rId3"/>
    <p:sldId id="365" r:id="rId4"/>
    <p:sldId id="366" r:id="rId5"/>
    <p:sldId id="371" r:id="rId6"/>
    <p:sldId id="374" r:id="rId7"/>
    <p:sldId id="375" r:id="rId8"/>
    <p:sldId id="362" r:id="rId9"/>
    <p:sldId id="361" r:id="rId10"/>
    <p:sldId id="360" r:id="rId11"/>
    <p:sldId id="376" r:id="rId12"/>
    <p:sldId id="377" r:id="rId13"/>
    <p:sldId id="388" r:id="rId14"/>
    <p:sldId id="384" r:id="rId15"/>
    <p:sldId id="385" r:id="rId16"/>
    <p:sldId id="386" r:id="rId17"/>
    <p:sldId id="390" r:id="rId18"/>
    <p:sldId id="391" r:id="rId19"/>
    <p:sldId id="351" r:id="rId20"/>
    <p:sldId id="379" r:id="rId21"/>
    <p:sldId id="353" r:id="rId22"/>
    <p:sldId id="380" r:id="rId23"/>
    <p:sldId id="355" r:id="rId24"/>
    <p:sldId id="342" r:id="rId25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30000"/>
      </a:spcBef>
      <a:spcAft>
        <a:spcPct val="0"/>
      </a:spcAft>
      <a:defRPr sz="2000" kern="1200">
        <a:solidFill>
          <a:schemeClr val="bg2"/>
        </a:solidFill>
        <a:latin typeface="CorpoA" pitchFamily="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2000" kern="1200">
        <a:solidFill>
          <a:schemeClr val="bg2"/>
        </a:solidFill>
        <a:latin typeface="CorpoA" pitchFamily="2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2000" kern="1200">
        <a:solidFill>
          <a:schemeClr val="bg2"/>
        </a:solidFill>
        <a:latin typeface="CorpoA" pitchFamily="2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2000" kern="1200">
        <a:solidFill>
          <a:schemeClr val="bg2"/>
        </a:solidFill>
        <a:latin typeface="CorpoA" pitchFamily="2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2000" kern="1200">
        <a:solidFill>
          <a:schemeClr val="bg2"/>
        </a:solidFill>
        <a:latin typeface="CorpoA" pitchFamily="2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bg2"/>
        </a:solidFill>
        <a:latin typeface="CorpoA" pitchFamily="2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bg2"/>
        </a:solidFill>
        <a:latin typeface="CorpoA" pitchFamily="2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bg2"/>
        </a:solidFill>
        <a:latin typeface="CorpoA" pitchFamily="2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bg2"/>
        </a:solidFill>
        <a:latin typeface="CorpoA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CC00"/>
    <a:srgbClr val="006600"/>
    <a:srgbClr val="FF9900"/>
    <a:srgbClr val="A50021"/>
    <a:srgbClr val="CC0000"/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510" y="-54"/>
      </p:cViewPr>
      <p:guideLst>
        <p:guide orient="horz" pos="1008"/>
        <p:guide orient="horz" pos="2544"/>
        <p:guide orient="horz" pos="4224"/>
        <p:guide pos="576"/>
        <p:guide pos="3216"/>
        <p:guide pos="5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12"/>
    </p:cViewPr>
  </p:sorterViewPr>
  <p:notesViewPr>
    <p:cSldViewPr>
      <p:cViewPr varScale="1">
        <p:scale>
          <a:sx n="80" d="100"/>
          <a:sy n="80" d="100"/>
        </p:scale>
        <p:origin x="-1980" y="-78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40B3AD13-7E59-4686-BEA6-10730100C3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399D58-C0A6-4AB8-BD30-EC403FBA479D}" type="slidenum">
              <a:rPr lang="de-DE" smtClean="0">
                <a:latin typeface="Arial" pitchFamily="34" charset="0"/>
              </a:rPr>
              <a:pPr/>
              <a:t>13</a:t>
            </a:fld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9EB98F-CC92-4C4E-878A-D980B45F3877}" type="slidenum">
              <a:rPr lang="de-DE" smtClean="0">
                <a:latin typeface="Arial" pitchFamily="34" charset="0"/>
              </a:rPr>
              <a:pPr/>
              <a:t>17</a:t>
            </a:fld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4A6F5-8F2E-494D-ABF9-48E698458112}" type="slidenum">
              <a:rPr lang="de-DE" smtClean="0">
                <a:latin typeface="Arial" pitchFamily="34" charset="0"/>
              </a:rPr>
              <a:pPr/>
              <a:t>18</a:t>
            </a:fld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en-US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24" descr="LO_Logo_rgb_weiss_4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423863"/>
            <a:ext cx="15113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1011238" y="5483225"/>
            <a:ext cx="5845175" cy="863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spcBef>
                <a:spcPct val="50000"/>
              </a:spcBef>
              <a:buClr>
                <a:schemeClr val="tx1"/>
              </a:buClr>
              <a:buSzPct val="65000"/>
              <a:buFont typeface="Wingdings" pitchFamily="2" charset="2"/>
              <a:buNone/>
              <a:defRPr/>
            </a:pPr>
            <a:endParaRPr lang="de-DE" sz="16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Clr>
                <a:schemeClr val="tx1"/>
              </a:buClr>
              <a:buSzPct val="65000"/>
              <a:buFont typeface="Wingdings" pitchFamily="2" charset="2"/>
              <a:buNone/>
              <a:defRPr/>
            </a:pPr>
            <a:r>
              <a:rPr lang="de-DE" sz="1600">
                <a:solidFill>
                  <a:schemeClr val="bg1"/>
                </a:solidFill>
              </a:rPr>
              <a:t>Lorch Schweißtechnik GmbH   |   www.lorch.eu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2825" y="2751138"/>
            <a:ext cx="7772400" cy="1470025"/>
          </a:xfrm>
          <a:solidFill>
            <a:schemeClr val="tx1"/>
          </a:solidFill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Titel-Headline durch Klicken bearbeiten</a:t>
            </a:r>
          </a:p>
        </p:txBody>
      </p:sp>
      <p:sp>
        <p:nvSpPr>
          <p:cNvPr id="4124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41400" y="4219575"/>
            <a:ext cx="5575300" cy="863600"/>
          </a:xfrm>
          <a:solidFill>
            <a:schemeClr val="tx1"/>
          </a:solidFill>
        </p:spPr>
        <p:txBody>
          <a:bodyPr/>
          <a:lstStyle>
            <a:lvl1pPr marL="0" indent="0">
              <a:buFont typeface="Wingdings" pitchFamily="2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4663" y="1009650"/>
            <a:ext cx="1938337" cy="5695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650" y="1009650"/>
            <a:ext cx="5662613" cy="5695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1238" y="1719263"/>
            <a:ext cx="3798887" cy="4986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1719263"/>
            <a:ext cx="3800475" cy="4986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LO_Streife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4763"/>
            <a:ext cx="544513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8" descr="LO_Schweissnaht_ppt"/>
          <p:cNvPicPr preferRelativeResize="0"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2650" y="706438"/>
            <a:ext cx="78994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9650" y="1009650"/>
            <a:ext cx="77533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Überschrift durch Klicken bearbeiten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1238" y="1719263"/>
            <a:ext cx="7751762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Fünte Ebene</a:t>
            </a: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-88900" y="6624638"/>
            <a:ext cx="6191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D3C4B7AE-BFD0-49BF-958B-4A9315FDCAFF}" type="slidenum">
              <a:rPr lang="de-DE" sz="800" b="1">
                <a:solidFill>
                  <a:srgbClr val="FFFFFF"/>
                </a:solidFill>
                <a:latin typeface="Verdana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de-DE" sz="800" b="1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9223" name="Picture 22" descr="LO_Logo_rgb_146x34px_weich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64413" y="298450"/>
            <a:ext cx="1181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7" name="Text Box 23"/>
          <p:cNvSpPr txBox="1">
            <a:spLocks noChangeArrowheads="1"/>
          </p:cNvSpPr>
          <p:nvPr userDrawn="1"/>
        </p:nvSpPr>
        <p:spPr bwMode="auto">
          <a:xfrm>
            <a:off x="1025525" y="306388"/>
            <a:ext cx="5364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  <a:defRPr/>
            </a:pPr>
            <a:r>
              <a:rPr lang="de-DE" sz="1600"/>
              <a:t>www.lorch.eu</a:t>
            </a:r>
          </a:p>
        </p:txBody>
      </p:sp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1127125" y="6037263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32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cover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rpoA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rpoA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rpoA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rpoA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rpoA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rpoA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rpoA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rpoA" pitchFamily="2" charset="0"/>
        </a:defRPr>
      </a:lvl9pPr>
    </p:titleStyle>
    <p:bodyStyle>
      <a:lvl1pPr marL="266700" indent="-26670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bg2"/>
          </a:solidFill>
          <a:latin typeface="+mn-lt"/>
          <a:ea typeface="+mn-ea"/>
          <a:cs typeface="+mn-cs"/>
        </a:defRPr>
      </a:lvl1pPr>
      <a:lvl2pPr marL="628650" indent="-276225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bg2"/>
          </a:solidFill>
          <a:latin typeface="+mn-lt"/>
        </a:defRPr>
      </a:lvl2pPr>
      <a:lvl3pPr marL="971550" indent="-257175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SzPct val="80000"/>
        <a:buFont typeface="ZapfDingbats" pitchFamily="82" charset="2"/>
        <a:buChar char="§"/>
        <a:defRPr sz="1600">
          <a:solidFill>
            <a:schemeClr val="bg2"/>
          </a:solidFill>
          <a:latin typeface="+mn-lt"/>
        </a:defRPr>
      </a:lvl3pPr>
      <a:lvl4pPr marL="1295400" indent="-238125" algn="l" rtl="0" eaLnBrk="0" fontAlgn="base" hangingPunct="0">
        <a:spcBef>
          <a:spcPct val="30000"/>
        </a:spcBef>
        <a:spcAft>
          <a:spcPct val="0"/>
        </a:spcAft>
        <a:buChar char="–"/>
        <a:defRPr sz="1400">
          <a:solidFill>
            <a:schemeClr val="bg2"/>
          </a:solidFill>
          <a:latin typeface="+mn-lt"/>
        </a:defRPr>
      </a:lvl4pPr>
      <a:lvl5pPr marL="17145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"/>
        <a:defRPr sz="1400">
          <a:solidFill>
            <a:schemeClr val="bg2"/>
          </a:solidFill>
          <a:latin typeface="+mn-lt"/>
        </a:defRPr>
      </a:lvl5pPr>
      <a:lvl6pPr marL="2171700" indent="-228600" algn="l" rtl="0" fontAlgn="base">
        <a:spcBef>
          <a:spcPct val="20000"/>
        </a:spcBef>
        <a:spcAft>
          <a:spcPct val="0"/>
        </a:spcAft>
        <a:buSzPct val="80000"/>
        <a:buFont typeface="Wingdings" pitchFamily="2" charset="2"/>
        <a:buChar char=""/>
        <a:defRPr sz="1400">
          <a:solidFill>
            <a:schemeClr val="bg2"/>
          </a:solidFill>
          <a:latin typeface="+mn-lt"/>
        </a:defRPr>
      </a:lvl6pPr>
      <a:lvl7pPr marL="2628900" indent="-228600" algn="l" rtl="0" fontAlgn="base">
        <a:spcBef>
          <a:spcPct val="20000"/>
        </a:spcBef>
        <a:spcAft>
          <a:spcPct val="0"/>
        </a:spcAft>
        <a:buSzPct val="80000"/>
        <a:buFont typeface="Wingdings" pitchFamily="2" charset="2"/>
        <a:buChar char=""/>
        <a:defRPr sz="1400">
          <a:solidFill>
            <a:schemeClr val="bg2"/>
          </a:solidFill>
          <a:latin typeface="+mn-lt"/>
        </a:defRPr>
      </a:lvl7pPr>
      <a:lvl8pPr marL="3086100" indent="-228600" algn="l" rtl="0" fontAlgn="base">
        <a:spcBef>
          <a:spcPct val="20000"/>
        </a:spcBef>
        <a:spcAft>
          <a:spcPct val="0"/>
        </a:spcAft>
        <a:buSzPct val="80000"/>
        <a:buFont typeface="Wingdings" pitchFamily="2" charset="2"/>
        <a:buChar char=""/>
        <a:defRPr sz="1400">
          <a:solidFill>
            <a:schemeClr val="bg2"/>
          </a:solidFill>
          <a:latin typeface="+mn-lt"/>
        </a:defRPr>
      </a:lvl8pPr>
      <a:lvl9pPr marL="3543300" indent="-228600" algn="l" rtl="0" fontAlgn="base">
        <a:spcBef>
          <a:spcPct val="20000"/>
        </a:spcBef>
        <a:spcAft>
          <a:spcPct val="0"/>
        </a:spcAft>
        <a:buSzPct val="80000"/>
        <a:buFont typeface="Wingdings" pitchFamily="2" charset="2"/>
        <a:buChar char=""/>
        <a:defRPr sz="14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Superpuls%20ohne%20Filter_2.avi" TargetMode="External"/><Relationship Id="rId2" Type="http://schemas.openxmlformats.org/officeDocument/2006/relationships/hyperlink" Target="Puls3_ohne%20Daten.av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SpeedPuls%20von%20oben.av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Abhinibesh\D%20Drive\Informations\Product%20Information\Presentation\Lorch%20Download\Spr&#252;h%20-%20Arc.avi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SpeedArc2.avi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1027"/>
          <p:cNvSpPr>
            <a:spLocks noChangeArrowheads="1"/>
          </p:cNvSpPr>
          <p:nvPr/>
        </p:nvSpPr>
        <p:spPr bwMode="auto">
          <a:xfrm>
            <a:off x="990600" y="304800"/>
            <a:ext cx="16129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Clr>
                <a:schemeClr val="tx1"/>
              </a:buClr>
              <a:buSzPct val="65000"/>
              <a:buFont typeface="Wingdings" pitchFamily="2" charset="2"/>
              <a:buNone/>
            </a:pPr>
            <a:endParaRPr lang="en-GB" sz="16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791200"/>
            <a:ext cx="5845175" cy="863600"/>
          </a:xfrm>
          <a:noFill/>
        </p:spPr>
        <p:txBody>
          <a:bodyPr anchor="b"/>
          <a:lstStyle/>
          <a:p>
            <a:pPr eaLnBrk="1" hangingPunct="1"/>
            <a:r>
              <a:rPr lang="de-DE" dirty="0" smtClean="0">
                <a:latin typeface="Times New Roman" charset="0"/>
              </a:rPr>
              <a:t> Presented by Lorch</a:t>
            </a:r>
          </a:p>
          <a:p>
            <a:pPr eaLnBrk="1" hangingPunct="1">
              <a:buFont typeface="Arial" charset="0"/>
              <a:buChar char="•"/>
            </a:pPr>
            <a:r>
              <a:rPr lang="de-DE" dirty="0" smtClean="0">
                <a:latin typeface="Times New Roman" charset="0"/>
              </a:rPr>
              <a:t>2012  </a:t>
            </a:r>
            <a:r>
              <a:rPr lang="de-DE" b="1" dirty="0" smtClean="0">
                <a:latin typeface="Times New Roman" charset="0"/>
              </a:rPr>
              <a:t>|</a:t>
            </a:r>
            <a:r>
              <a:rPr lang="de-DE" dirty="0" smtClean="0">
                <a:latin typeface="Times New Roman" charset="0"/>
              </a:rPr>
              <a:t>   Lorch Schweißtechnik GmbH   </a:t>
            </a:r>
            <a:r>
              <a:rPr lang="de-DE" b="1" dirty="0" smtClean="0">
                <a:latin typeface="Times New Roman" charset="0"/>
              </a:rPr>
              <a:t>|</a:t>
            </a:r>
            <a:r>
              <a:rPr lang="de-DE" dirty="0" smtClean="0">
                <a:latin typeface="Times New Roman" charset="0"/>
              </a:rPr>
              <a:t>   www.lorch.eu</a:t>
            </a:r>
          </a:p>
        </p:txBody>
      </p:sp>
      <p:sp>
        <p:nvSpPr>
          <p:cNvPr id="11269" name="Rectangle 1029"/>
          <p:cNvSpPr>
            <a:spLocks noChangeArrowheads="1"/>
          </p:cNvSpPr>
          <p:nvPr/>
        </p:nvSpPr>
        <p:spPr bwMode="auto">
          <a:xfrm>
            <a:off x="457200" y="3124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4400">
                <a:solidFill>
                  <a:schemeClr val="bg1"/>
                </a:solidFill>
                <a:latin typeface="Times New Roman" charset="0"/>
              </a:rPr>
              <a:t>SpeedArc for more Speed!</a:t>
            </a:r>
          </a:p>
        </p:txBody>
      </p:sp>
      <p:sp>
        <p:nvSpPr>
          <p:cNvPr id="11270" name="Rectangle 1030"/>
          <p:cNvSpPr>
            <a:spLocks noGrp="1" noChangeArrowheads="1"/>
          </p:cNvSpPr>
          <p:nvPr>
            <p:ph type="ctrTitle"/>
          </p:nvPr>
        </p:nvSpPr>
        <p:spPr>
          <a:xfrm>
            <a:off x="5562600" y="1219200"/>
            <a:ext cx="3413125" cy="658813"/>
          </a:xfrm>
          <a:noFill/>
        </p:spPr>
        <p:txBody>
          <a:bodyPr/>
          <a:lstStyle/>
          <a:p>
            <a:pPr eaLnBrk="1" hangingPunct="1"/>
            <a:r>
              <a:rPr lang="de-DE" sz="5400" smtClean="0">
                <a:solidFill>
                  <a:srgbClr val="CC0000"/>
                </a:solidFill>
                <a:latin typeface="Times New Roman" charset="0"/>
              </a:rPr>
              <a:t>SpeedArc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>
                <a:latin typeface="Times New Roman" charset="0"/>
              </a:rPr>
              <a:t>SpeedArc advantages/use</a:t>
            </a:r>
          </a:p>
        </p:txBody>
      </p:sp>
      <p:sp>
        <p:nvSpPr>
          <p:cNvPr id="2662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524750" cy="3810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D52401"/>
              </a:buClr>
              <a:buSzPct val="55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 Deeper penetration due to high plasma pressure in the arc</a:t>
            </a:r>
          </a:p>
          <a:p>
            <a:pPr eaLnBrk="1" hangingPunct="1">
              <a:lnSpc>
                <a:spcPct val="90000"/>
              </a:lnSpc>
              <a:buClr>
                <a:srgbClr val="D52401"/>
              </a:buClr>
              <a:buSzPct val="55000"/>
              <a:buFont typeface="Monotype Sorts" pitchFamily="2" charset="2"/>
              <a:buChar char="n"/>
            </a:pPr>
            <a:endParaRPr lang="de-DE" sz="1800" dirty="0" smtClean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Clr>
                <a:srgbClr val="D52401"/>
              </a:buClr>
              <a:buSzPct val="55000"/>
              <a:buFont typeface="Monotype Sorts" pitchFamily="2" charset="2"/>
              <a:buChar char="n"/>
            </a:pPr>
            <a:endParaRPr lang="de-DE" sz="1800" dirty="0" smtClean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Clr>
                <a:srgbClr val="D52401"/>
              </a:buClr>
              <a:buSzPct val="55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 Easy to use in manual welding applications </a:t>
            </a:r>
            <a:br>
              <a:rPr lang="de-DE" sz="1800" dirty="0" smtClean="0">
                <a:latin typeface="Times New Roman" charset="0"/>
              </a:rPr>
            </a:br>
            <a:r>
              <a:rPr lang="de-DE" sz="1800" dirty="0" smtClean="0">
                <a:latin typeface="Times New Roman" charset="0"/>
              </a:rPr>
              <a:t> due to incredibly stable arc</a:t>
            </a:r>
          </a:p>
          <a:p>
            <a:pPr eaLnBrk="1" hangingPunct="1">
              <a:lnSpc>
                <a:spcPct val="90000"/>
              </a:lnSpc>
              <a:buClr>
                <a:srgbClr val="D52401"/>
              </a:buClr>
              <a:buSzPct val="55000"/>
              <a:buFont typeface="Monotype Sorts" pitchFamily="2" charset="2"/>
              <a:buChar char="n"/>
            </a:pPr>
            <a:endParaRPr lang="de-DE" sz="1800" dirty="0" smtClean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Clr>
                <a:srgbClr val="D52401"/>
              </a:buClr>
              <a:buSzPct val="55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 Less undercut </a:t>
            </a:r>
          </a:p>
          <a:p>
            <a:pPr eaLnBrk="1" hangingPunct="1">
              <a:lnSpc>
                <a:spcPct val="90000"/>
              </a:lnSpc>
              <a:buClr>
                <a:srgbClr val="D52401"/>
              </a:buClr>
              <a:buSzPct val="55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 Increased profitability due to higher welding speed</a:t>
            </a:r>
            <a:br>
              <a:rPr lang="de-DE" sz="1800" dirty="0" smtClean="0">
                <a:latin typeface="Times New Roman" charset="0"/>
              </a:rPr>
            </a:br>
            <a:endParaRPr lang="de-DE" sz="1800" dirty="0" smtClean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Clr>
                <a:srgbClr val="D52401"/>
              </a:buClr>
              <a:buSzPct val="55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 Better seam quality in regard to the heat affected zone and less            distortion due to less heat input</a:t>
            </a:r>
          </a:p>
          <a:p>
            <a:pPr eaLnBrk="1" hangingPunct="1">
              <a:lnSpc>
                <a:spcPct val="90000"/>
              </a:lnSpc>
              <a:buClr>
                <a:srgbClr val="D52401"/>
              </a:buClr>
              <a:buSzPct val="55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 Minimal or no spatter formation</a:t>
            </a:r>
          </a:p>
        </p:txBody>
      </p:sp>
      <p:pic>
        <p:nvPicPr>
          <p:cNvPr id="26628" name="Picture 2052" descr="E:\P Lorch\Bilder\30%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4724400"/>
            <a:ext cx="8969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20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2971800"/>
            <a:ext cx="914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20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057400"/>
            <a:ext cx="749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0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2057400"/>
            <a:ext cx="762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Line 2056"/>
          <p:cNvSpPr>
            <a:spLocks noChangeShapeType="1"/>
          </p:cNvSpPr>
          <p:nvPr/>
        </p:nvSpPr>
        <p:spPr bwMode="auto">
          <a:xfrm>
            <a:off x="3124200" y="26670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914400"/>
            <a:ext cx="7753350" cy="647700"/>
          </a:xfrm>
        </p:spPr>
        <p:txBody>
          <a:bodyPr/>
          <a:lstStyle/>
          <a:p>
            <a:pPr eaLnBrk="1" hangingPunct="1"/>
            <a:r>
              <a:rPr lang="de-DE" dirty="0" smtClean="0">
                <a:latin typeface="Times New Roman" charset="0"/>
              </a:rPr>
              <a:t>SpeedArc effects/use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76400"/>
            <a:ext cx="7751763" cy="4986338"/>
          </a:xfrm>
          <a:noFill/>
        </p:spPr>
        <p:txBody>
          <a:bodyPr/>
          <a:lstStyle/>
          <a:p>
            <a:pPr marL="0" indent="0" eaLnBrk="1" hangingPunct="1">
              <a:buClr>
                <a:srgbClr val="D52401"/>
              </a:buClr>
              <a:buSzPct val="50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 Root area is visibly better</a:t>
            </a:r>
          </a:p>
          <a:p>
            <a:pPr marL="0" indent="0" eaLnBrk="1" hangingPunct="1">
              <a:buClr>
                <a:srgbClr val="D52401"/>
              </a:buClr>
              <a:buSzPct val="50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 Less seam preparation </a:t>
            </a:r>
          </a:p>
          <a:p>
            <a:pPr marL="0" indent="0" eaLnBrk="1" hangingPunct="1">
              <a:buClr>
                <a:srgbClr val="D52401"/>
              </a:buClr>
              <a:buSzPct val="50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 Smaller weld prep angle required</a:t>
            </a:r>
          </a:p>
          <a:p>
            <a:pPr marL="452438" lvl="1" indent="-273050" eaLnBrk="1" hangingPunct="1">
              <a:buClr>
                <a:srgbClr val="D52401"/>
              </a:buClr>
              <a:buSzPct val="50000"/>
              <a:buFont typeface="Monotype Sorts" pitchFamily="2" charset="2"/>
              <a:buChar char="p"/>
            </a:pPr>
            <a:r>
              <a:rPr lang="de-DE" sz="1600" dirty="0" smtClean="0">
                <a:latin typeface="Times New Roman" charset="0"/>
              </a:rPr>
              <a:t>less material removal</a:t>
            </a:r>
          </a:p>
          <a:p>
            <a:pPr marL="452438" lvl="1" indent="-273050" eaLnBrk="1" hangingPunct="1">
              <a:buClr>
                <a:srgbClr val="D52401"/>
              </a:buClr>
              <a:buSzPct val="50000"/>
              <a:buFont typeface="Monotype Sorts" pitchFamily="2" charset="2"/>
              <a:buChar char="p"/>
            </a:pPr>
            <a:r>
              <a:rPr lang="de-DE" sz="1600" dirty="0" smtClean="0">
                <a:latin typeface="Times New Roman" charset="0"/>
              </a:rPr>
              <a:t>less filler material</a:t>
            </a:r>
          </a:p>
          <a:p>
            <a:pPr marL="452438" lvl="1" indent="-273050" eaLnBrk="1" hangingPunct="1">
              <a:buClr>
                <a:srgbClr val="D52401"/>
              </a:buClr>
              <a:buSzPct val="50000"/>
              <a:buFont typeface="Monotype Sorts" pitchFamily="2" charset="2"/>
              <a:buChar char="p"/>
            </a:pPr>
            <a:r>
              <a:rPr lang="de-DE" sz="1600" dirty="0" smtClean="0">
                <a:latin typeface="Times New Roman" charset="0"/>
              </a:rPr>
              <a:t>clear root capture</a:t>
            </a:r>
          </a:p>
          <a:p>
            <a:pPr marL="452438" lvl="1" indent="-273050" eaLnBrk="1" hangingPunct="1">
              <a:buClr>
                <a:srgbClr val="D52401"/>
              </a:buClr>
              <a:buSzPct val="50000"/>
              <a:buFont typeface="Monotype Sorts" pitchFamily="2" charset="2"/>
              <a:buChar char="p"/>
            </a:pPr>
            <a:r>
              <a:rPr lang="de-DE" sz="1600" dirty="0" smtClean="0">
                <a:latin typeface="Times New Roman" charset="0"/>
              </a:rPr>
              <a:t>according to requirements, thicker materials </a:t>
            </a:r>
            <a:br>
              <a:rPr lang="de-DE" sz="1600" dirty="0" smtClean="0">
                <a:latin typeface="Times New Roman" charset="0"/>
              </a:rPr>
            </a:br>
            <a:r>
              <a:rPr lang="de-DE" sz="1600" dirty="0" smtClean="0">
                <a:latin typeface="Times New Roman" charset="0"/>
              </a:rPr>
              <a:t>may be welded in a single pass</a:t>
            </a:r>
          </a:p>
          <a:p>
            <a:pPr marL="0" indent="0" eaLnBrk="1" hangingPunct="1">
              <a:buClr>
                <a:srgbClr val="D52401"/>
              </a:buClr>
              <a:buSzPct val="50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 Smaller gaps, less layers, less gas, less filler materials</a:t>
            </a:r>
          </a:p>
          <a:p>
            <a:pPr marL="0" indent="0" eaLnBrk="1" hangingPunct="1">
              <a:buClr>
                <a:srgbClr val="D52401"/>
              </a:buClr>
              <a:buSzPct val="50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 Longer stick-out possible</a:t>
            </a:r>
          </a:p>
          <a:p>
            <a:pPr marL="0" indent="0" eaLnBrk="1" hangingPunct="1">
              <a:buClr>
                <a:srgbClr val="D52401"/>
              </a:buClr>
              <a:buSzPct val="50000"/>
              <a:buFont typeface="Monotype Sorts" pitchFamily="2" charset="2"/>
              <a:buChar char="n"/>
            </a:pPr>
            <a:endParaRPr lang="de-DE" sz="1800" dirty="0" smtClean="0">
              <a:latin typeface="Times New Roman" charset="0"/>
            </a:endParaRPr>
          </a:p>
          <a:p>
            <a:pPr marL="0" indent="0" eaLnBrk="1" hangingPunct="1">
              <a:buClr>
                <a:srgbClr val="D52401"/>
              </a:buClr>
              <a:buSzPct val="50000"/>
              <a:buFont typeface="Monotype Sorts" pitchFamily="2" charset="2"/>
              <a:buChar char="n"/>
            </a:pPr>
            <a:endParaRPr lang="de-DE" sz="1800" dirty="0" smtClean="0">
              <a:latin typeface="Times New Roman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4953000"/>
            <a:ext cx="14239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981200"/>
            <a:ext cx="9906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1981200"/>
            <a:ext cx="919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I:\FE\Verfahren\Bilder SpeedARC_Test\V-Naht 35° Öffnungswinkel 005.jpg"/>
          <p:cNvPicPr>
            <a:picLocks noChangeAspect="1" noChangeArrowheads="1"/>
          </p:cNvPicPr>
          <p:nvPr/>
        </p:nvPicPr>
        <p:blipFill>
          <a:blip r:embed="rId5" cstate="print"/>
          <a:srcRect l="13725" t="2942" r="25490" b="5882"/>
          <a:stretch>
            <a:fillRect/>
          </a:stretch>
        </p:blipFill>
        <p:spPr bwMode="auto">
          <a:xfrm>
            <a:off x="7315200" y="28956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I:\FE\Verfahren\Bilder SpeedARC_Test\V-Naht 35° Öffnungswinkel 014.jpg"/>
          <p:cNvPicPr>
            <a:picLocks noChangeAspect="1" noChangeArrowheads="1"/>
          </p:cNvPicPr>
          <p:nvPr/>
        </p:nvPicPr>
        <p:blipFill>
          <a:blip r:embed="rId6" cstate="print"/>
          <a:srcRect l="20000" r="14285" b="1428"/>
          <a:stretch>
            <a:fillRect/>
          </a:stretch>
        </p:blipFill>
        <p:spPr bwMode="auto">
          <a:xfrm>
            <a:off x="5791200" y="49530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>
                <a:latin typeface="Times New Roman" charset="0"/>
              </a:rPr>
              <a:t>SpeedArc effects/use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CC0000"/>
              </a:buClr>
              <a:buSzPct val="50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Can weld with a longer stick out </a:t>
            </a:r>
          </a:p>
          <a:p>
            <a:pPr eaLnBrk="1" hangingPunct="1">
              <a:buClr>
                <a:srgbClr val="CC0000"/>
              </a:buClr>
              <a:buSzPct val="50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 Obvious  higher arc pressure </a:t>
            </a:r>
          </a:p>
          <a:p>
            <a:pPr eaLnBrk="1" hangingPunct="1">
              <a:buClr>
                <a:srgbClr val="CC0000"/>
              </a:buClr>
              <a:buSzPct val="50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 Easier placement of the arc into the root </a:t>
            </a:r>
          </a:p>
          <a:p>
            <a:pPr eaLnBrk="1" hangingPunct="1">
              <a:buClr>
                <a:srgbClr val="CC0000"/>
              </a:buClr>
              <a:buSzPct val="50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 Good toe/pool wettability </a:t>
            </a:r>
          </a:p>
          <a:p>
            <a:pPr eaLnBrk="1" hangingPunct="1">
              <a:buClr>
                <a:srgbClr val="CC0000"/>
              </a:buClr>
              <a:buSzPct val="50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Torch angle less critical</a:t>
            </a:r>
          </a:p>
          <a:p>
            <a:pPr eaLnBrk="1" hangingPunct="1">
              <a:buClr>
                <a:srgbClr val="CC0000"/>
              </a:buClr>
              <a:buSzPct val="50000"/>
              <a:buFont typeface="Monotype Sorts" pitchFamily="2" charset="2"/>
              <a:buChar char="n"/>
            </a:pPr>
            <a:r>
              <a:rPr lang="de-DE" sz="1800" dirty="0" smtClean="0">
                <a:latin typeface="Times New Roman" charset="0"/>
              </a:rPr>
              <a:t>More user friendly than standard Spray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029200" y="2819400"/>
            <a:ext cx="381000" cy="27432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191000" y="5562600"/>
            <a:ext cx="419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5410200" y="4876800"/>
            <a:ext cx="609600" cy="68580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 flipH="1">
            <a:off x="5410200" y="4419600"/>
            <a:ext cx="1143000" cy="11430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6019800" y="4419600"/>
            <a:ext cx="533400" cy="533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 flipV="1">
            <a:off x="6553200" y="4648200"/>
            <a:ext cx="609600" cy="304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 flipV="1">
            <a:off x="6019800" y="3810000"/>
            <a:ext cx="304800" cy="609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 flipV="1">
            <a:off x="6324600" y="2362200"/>
            <a:ext cx="1524000" cy="1447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 flipV="1">
            <a:off x="7162800" y="3276600"/>
            <a:ext cx="1447800" cy="1371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 rot="-2638751">
            <a:off x="6438900" y="4062413"/>
            <a:ext cx="660400" cy="3048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 rot="-2638751">
            <a:off x="6445250" y="3544888"/>
            <a:ext cx="1524000" cy="5334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 flipV="1">
            <a:off x="6172200" y="1447800"/>
            <a:ext cx="106680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 flipV="1">
            <a:off x="6172200" y="1905000"/>
            <a:ext cx="16764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9713" name="Line 17"/>
          <p:cNvSpPr>
            <a:spLocks noChangeShapeType="1"/>
          </p:cNvSpPr>
          <p:nvPr/>
        </p:nvSpPr>
        <p:spPr bwMode="auto">
          <a:xfrm>
            <a:off x="7086600" y="1752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9714" name="Line 18"/>
          <p:cNvSpPr>
            <a:spLocks noChangeShapeType="1"/>
          </p:cNvSpPr>
          <p:nvPr/>
        </p:nvSpPr>
        <p:spPr bwMode="auto">
          <a:xfrm flipV="1">
            <a:off x="5562600" y="45720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4786314" y="1066800"/>
            <a:ext cx="411321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6600" dirty="0" smtClean="0">
                <a:solidFill>
                  <a:srgbClr val="CC0000"/>
                </a:solidFill>
                <a:latin typeface="Times New Roman" pitchFamily="18" charset="0"/>
              </a:rPr>
              <a:t>SpeedPulse</a:t>
            </a:r>
            <a:endParaRPr lang="de-DE" sz="6600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990600" y="304800"/>
            <a:ext cx="16129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Clr>
                <a:schemeClr val="tx1"/>
              </a:buClr>
              <a:buSzPct val="6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5791200"/>
            <a:ext cx="5845175" cy="863600"/>
          </a:xfrm>
          <a:noFill/>
        </p:spPr>
        <p:txBody>
          <a:bodyPr anchor="b"/>
          <a:lstStyle/>
          <a:p>
            <a:pPr eaLnBrk="1" hangingPunct="1"/>
            <a:r>
              <a:rPr lang="de-DE" smtClean="0">
                <a:latin typeface="Times New Roman" pitchFamily="18" charset="0"/>
              </a:rPr>
              <a:t> Referent:</a:t>
            </a:r>
          </a:p>
          <a:p>
            <a:pPr eaLnBrk="1" hangingPunct="1"/>
            <a:r>
              <a:rPr lang="de-DE" smtClean="0">
                <a:latin typeface="Times New Roman" pitchFamily="18" charset="0"/>
              </a:rPr>
              <a:t>2009  </a:t>
            </a:r>
            <a:r>
              <a:rPr lang="de-DE" b="1" smtClean="0">
                <a:latin typeface="Times New Roman" pitchFamily="18" charset="0"/>
              </a:rPr>
              <a:t>|</a:t>
            </a:r>
            <a:r>
              <a:rPr lang="de-DE" smtClean="0">
                <a:latin typeface="Times New Roman" pitchFamily="18" charset="0"/>
              </a:rPr>
              <a:t>   Lorch Schweißtechnik GmbH   </a:t>
            </a:r>
            <a:r>
              <a:rPr lang="de-DE" b="1" smtClean="0">
                <a:latin typeface="Times New Roman" pitchFamily="18" charset="0"/>
              </a:rPr>
              <a:t>|</a:t>
            </a:r>
            <a:r>
              <a:rPr lang="de-DE" smtClean="0">
                <a:latin typeface="Times New Roman" pitchFamily="18" charset="0"/>
              </a:rPr>
              <a:t>   www.lorch.eu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609600" y="3200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4400">
                <a:solidFill>
                  <a:schemeClr val="bg1"/>
                </a:solidFill>
                <a:latin typeface="Times New Roman" pitchFamily="18" charset="0"/>
              </a:rPr>
              <a:t>Simply faster. Simply pulse.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imes New Roman" pitchFamily="18" charset="0"/>
              </a:rPr>
              <a:t>SpeedPulse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Times New Roman" pitchFamily="18" charset="0"/>
              </a:rPr>
              <a:t>During the process the pulse remains</a:t>
            </a:r>
            <a:endParaRPr lang="de-DE" dirty="0" smtClean="0"/>
          </a:p>
          <a:p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Unlike conventional pulse process  </a:t>
            </a:r>
            <a:r>
              <a:rPr lang="de-DE" dirty="0" smtClean="0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1 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 material continues to </a:t>
            </a:r>
            <a:r>
              <a:rPr lang="de-D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2</a:t>
            </a:r>
            <a:r>
              <a:rPr lang="de-D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de-D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between 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the Pulse </a:t>
            </a:r>
            <a:r>
              <a:rPr lang="de-D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3</a:t>
            </a:r>
            <a:endParaRPr lang="de-D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DE" dirty="0" smtClean="0"/>
              <a:t> </a:t>
            </a:r>
            <a:r>
              <a:rPr lang="de-DE" dirty="0" smtClean="0">
                <a:latin typeface="Times New Roman" pitchFamily="18" charset="0"/>
              </a:rPr>
              <a:t>No short circuits</a:t>
            </a:r>
            <a:endParaRPr lang="de-DE" dirty="0" smtClean="0"/>
          </a:p>
          <a:p>
            <a:r>
              <a:rPr lang="de-DE" dirty="0" smtClean="0"/>
              <a:t> </a:t>
            </a:r>
            <a:r>
              <a:rPr lang="de-DE" dirty="0" smtClean="0">
                <a:latin typeface="Times New Roman" pitchFamily="18" charset="0"/>
              </a:rPr>
              <a:t>Has advantages on materials of 1 mm thickness and greater</a:t>
            </a:r>
            <a:endParaRPr lang="de-DE" dirty="0" smtClean="0"/>
          </a:p>
          <a:p>
            <a:r>
              <a:rPr lang="de-DE" dirty="0" smtClean="0"/>
              <a:t> </a:t>
            </a:r>
            <a:r>
              <a:rPr lang="de-DE" dirty="0" smtClean="0">
                <a:latin typeface="Times New Roman" pitchFamily="18" charset="0"/>
              </a:rPr>
              <a:t>For steel/stainless steel/aluminium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imes New Roman" pitchFamily="18" charset="0"/>
              </a:rPr>
              <a:t>SpeedPulse advantages</a:t>
            </a:r>
            <a:endParaRPr lang="en-US" dirty="0"/>
          </a:p>
        </p:txBody>
      </p:sp>
      <p:graphicFrame>
        <p:nvGraphicFramePr>
          <p:cNvPr id="35842" name="Object 3"/>
          <p:cNvGraphicFramePr>
            <a:graphicFrameLocks noChangeAspect="1"/>
          </p:cNvGraphicFramePr>
          <p:nvPr>
            <p:ph idx="1"/>
          </p:nvPr>
        </p:nvGraphicFramePr>
        <p:xfrm>
          <a:off x="1000100" y="1785926"/>
          <a:ext cx="7715304" cy="4743956"/>
        </p:xfrm>
        <a:graphic>
          <a:graphicData uri="http://schemas.openxmlformats.org/presentationml/2006/ole">
            <p:oleObj spid="_x0000_s35842" name="Tabelle" r:id="rId3" imgW="7691040" imgH="4721040" progId="Excel.Sheet.8">
              <p:embed/>
            </p:oleObj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imes New Roman" pitchFamily="18" charset="0"/>
              </a:rPr>
              <a:t>SpeedPulse advantages</a:t>
            </a:r>
            <a:endParaRPr lang="en-US" dirty="0"/>
          </a:p>
        </p:txBody>
      </p:sp>
      <p:graphicFrame>
        <p:nvGraphicFramePr>
          <p:cNvPr id="36866" name="Object 3"/>
          <p:cNvGraphicFramePr>
            <a:graphicFrameLocks noChangeAspect="1"/>
          </p:cNvGraphicFramePr>
          <p:nvPr/>
        </p:nvGraphicFramePr>
        <p:xfrm>
          <a:off x="1066800" y="1676400"/>
          <a:ext cx="7658100" cy="4727575"/>
        </p:xfrm>
        <a:graphic>
          <a:graphicData uri="http://schemas.openxmlformats.org/presentationml/2006/ole">
            <p:oleObj spid="_x0000_s36866" name="Tabelle" r:id="rId3" imgW="7703640" imgH="4657680" progId="Excel.Sheet.8">
              <p:embed/>
            </p:oleObj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836613"/>
            <a:ext cx="7559675" cy="647700"/>
          </a:xfrm>
        </p:spPr>
        <p:txBody>
          <a:bodyPr/>
          <a:lstStyle/>
          <a:p>
            <a:pPr eaLnBrk="1" hangingPunct="1"/>
            <a:r>
              <a:rPr lang="de-DE" b="1" smtClean="0">
                <a:latin typeface="Tahoma" pitchFamily="34" charset="0"/>
                <a:cs typeface="Tahoma" pitchFamily="34" charset="0"/>
              </a:rPr>
              <a:t>3-Steps to Weld Operating Concept</a:t>
            </a:r>
            <a:endParaRPr lang="de-DE" b="1" smtClean="0">
              <a:solidFill>
                <a:schemeClr val="bg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275" name="Picture 3" descr="S front transparent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31913" y="1700213"/>
            <a:ext cx="6624637" cy="4965700"/>
          </a:xfrm>
        </p:spPr>
      </p:pic>
      <p:pic>
        <p:nvPicPr>
          <p:cNvPr id="54276" name="Picture 4" descr="Bedienfel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6650" y="3759200"/>
            <a:ext cx="4641850" cy="19748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042988" y="2211388"/>
            <a:ext cx="230028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1.</a:t>
            </a:r>
            <a:r>
              <a:rPr lang="de-DE">
                <a:latin typeface="Tahoma" pitchFamily="34" charset="0"/>
                <a:cs typeface="Tahoma" pitchFamily="34" charset="0"/>
              </a:rPr>
              <a:t> Operation mode</a:t>
            </a:r>
            <a:r>
              <a:rPr lang="de-DE"/>
              <a:t/>
            </a:r>
            <a:br>
              <a:rPr lang="de-DE"/>
            </a:br>
            <a:r>
              <a:rPr lang="de-DE" sz="1400">
                <a:latin typeface="Tahoma" pitchFamily="34" charset="0"/>
                <a:cs typeface="Tahoma" pitchFamily="34" charset="0"/>
              </a:rPr>
              <a:t>2- , 4-Stroke, Quatromatic</a:t>
            </a:r>
            <a:endParaRPr lang="de-DE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4011613" y="2165350"/>
            <a:ext cx="3959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2.</a:t>
            </a:r>
            <a:r>
              <a:rPr lang="de-DE">
                <a:latin typeface="Tahoma" pitchFamily="34" charset="0"/>
                <a:cs typeface="Tahoma" pitchFamily="34" charset="0"/>
              </a:rPr>
              <a:t> Wire/gas/material combination</a:t>
            </a:r>
          </a:p>
          <a:p>
            <a:pPr algn="ctr">
              <a:spcBef>
                <a:spcPts val="200"/>
              </a:spcBef>
            </a:pPr>
            <a:r>
              <a:rPr lang="de-DE" sz="1400">
                <a:latin typeface="Tahoma" pitchFamily="34" charset="0"/>
                <a:cs typeface="Tahoma" pitchFamily="34" charset="0"/>
              </a:rPr>
              <a:t>(easy text dialogue)</a:t>
            </a:r>
            <a:endParaRPr lang="de-DE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 flipH="1" flipV="1">
            <a:off x="4895850" y="2590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>
            <a:off x="4905375" y="4419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V="1">
            <a:off x="5345113" y="4419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282" name="Line 10"/>
          <p:cNvSpPr>
            <a:spLocks noChangeShapeType="1"/>
          </p:cNvSpPr>
          <p:nvPr/>
        </p:nvSpPr>
        <p:spPr bwMode="auto">
          <a:xfrm flipV="1">
            <a:off x="5740400" y="4419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 flipV="1">
            <a:off x="6122988" y="4419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1763713" y="5949950"/>
            <a:ext cx="2212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3.</a:t>
            </a:r>
            <a:r>
              <a:rPr lang="de-DE">
                <a:latin typeface="Tahoma" pitchFamily="34" charset="0"/>
                <a:cs typeface="Tahoma" pitchFamily="34" charset="0"/>
              </a:rPr>
              <a:t> Welding Curent</a:t>
            </a:r>
          </a:p>
        </p:txBody>
      </p:sp>
      <p:sp>
        <p:nvSpPr>
          <p:cNvPr id="54285" name="Line 13"/>
          <p:cNvSpPr>
            <a:spLocks noChangeShapeType="1"/>
          </p:cNvSpPr>
          <p:nvPr/>
        </p:nvSpPr>
        <p:spPr bwMode="auto">
          <a:xfrm flipV="1">
            <a:off x="5148263" y="5438775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286" name="Line 14"/>
          <p:cNvSpPr>
            <a:spLocks noChangeShapeType="1"/>
          </p:cNvSpPr>
          <p:nvPr/>
        </p:nvSpPr>
        <p:spPr bwMode="auto">
          <a:xfrm>
            <a:off x="3929063" y="6200775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287" name="Line 15"/>
          <p:cNvSpPr>
            <a:spLocks noChangeShapeType="1"/>
          </p:cNvSpPr>
          <p:nvPr/>
        </p:nvSpPr>
        <p:spPr bwMode="auto">
          <a:xfrm flipV="1">
            <a:off x="2195513" y="2852738"/>
            <a:ext cx="0" cy="2160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288" name="Line 16"/>
          <p:cNvSpPr>
            <a:spLocks noChangeShapeType="1"/>
          </p:cNvSpPr>
          <p:nvPr/>
        </p:nvSpPr>
        <p:spPr bwMode="auto">
          <a:xfrm flipH="1">
            <a:off x="2195513" y="5013325"/>
            <a:ext cx="4464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289" name="Line 17"/>
          <p:cNvSpPr>
            <a:spLocks noChangeShapeType="1"/>
          </p:cNvSpPr>
          <p:nvPr/>
        </p:nvSpPr>
        <p:spPr bwMode="auto">
          <a:xfrm flipH="1" flipV="1">
            <a:off x="5086350" y="48688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290" name="Line 18"/>
          <p:cNvSpPr>
            <a:spLocks noChangeShapeType="1"/>
          </p:cNvSpPr>
          <p:nvPr/>
        </p:nvSpPr>
        <p:spPr bwMode="auto">
          <a:xfrm flipH="1" flipV="1">
            <a:off x="6659563" y="48688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9" name="Rectangle 5"/>
          <p:cNvSpPr>
            <a:spLocks noChangeArrowheads="1"/>
          </p:cNvSpPr>
          <p:nvPr/>
        </p:nvSpPr>
        <p:spPr bwMode="auto">
          <a:xfrm>
            <a:off x="1371600" y="3124200"/>
            <a:ext cx="7415213" cy="35814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79216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79216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Times New Roman" pitchFamily="18" charset="0"/>
              </a:rPr>
              <a:t>SpeedArc/SpeedPulse advantages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smtClean="0">
                <a:latin typeface="Times New Roman" pitchFamily="18" charset="0"/>
              </a:rPr>
              <a:t>Connection with long interpass hosepackages </a:t>
            </a:r>
          </a:p>
          <a:p>
            <a:pPr eaLnBrk="1" hangingPunct="1"/>
            <a:r>
              <a:rPr lang="de-DE" smtClean="0">
                <a:latin typeface="Times New Roman" pitchFamily="18" charset="0"/>
              </a:rPr>
              <a:t>Intermediate drive solutions</a:t>
            </a:r>
          </a:p>
          <a:p>
            <a:pPr eaLnBrk="1" hangingPunct="1"/>
            <a:r>
              <a:rPr lang="de-DE" smtClean="0">
                <a:latin typeface="Times New Roman" pitchFamily="18" charset="0"/>
              </a:rPr>
              <a:t>Digital PushPull-solutions</a:t>
            </a:r>
          </a:p>
        </p:txBody>
      </p:sp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3"/>
          <a:srcRect t="14516" b="9677"/>
          <a:stretch>
            <a:fillRect/>
          </a:stretch>
        </p:blipFill>
        <p:spPr bwMode="auto">
          <a:xfrm>
            <a:off x="1485900" y="3200400"/>
            <a:ext cx="33940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905000"/>
            <a:ext cx="7524750" cy="1143000"/>
          </a:xfrm>
        </p:spPr>
        <p:txBody>
          <a:bodyPr/>
          <a:lstStyle/>
          <a:p>
            <a:pPr algn="ctr" eaLnBrk="1" hangingPunct="1"/>
            <a:r>
              <a:rPr lang="de-DE" sz="5400" smtClean="0">
                <a:latin typeface="Times New Roman" charset="0"/>
              </a:rPr>
              <a:t>Applications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050"/>
          <p:cNvSpPr>
            <a:spLocks noChangeArrowheads="1"/>
          </p:cNvSpPr>
          <p:nvPr/>
        </p:nvSpPr>
        <p:spPr bwMode="auto">
          <a:xfrm>
            <a:off x="990600" y="304800"/>
            <a:ext cx="16129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Clr>
                <a:schemeClr val="tx1"/>
              </a:buClr>
              <a:buSzPct val="6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2291" name="Text Box 2051"/>
          <p:cNvSpPr txBox="1">
            <a:spLocks noChangeArrowheads="1"/>
          </p:cNvSpPr>
          <p:nvPr/>
        </p:nvSpPr>
        <p:spPr bwMode="auto">
          <a:xfrm>
            <a:off x="1143000" y="1501775"/>
            <a:ext cx="3411538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50000"/>
              <a:buFont typeface="Monotype Sorts" pitchFamily="2" charset="2"/>
              <a:buNone/>
            </a:pPr>
            <a:r>
              <a:rPr lang="de-DE" sz="3200">
                <a:solidFill>
                  <a:schemeClr val="bg1"/>
                </a:solidFill>
                <a:latin typeface="Times New Roman" charset="0"/>
              </a:rPr>
              <a:t>Contents:</a:t>
            </a:r>
            <a:endParaRPr lang="de-DE" sz="2800">
              <a:solidFill>
                <a:schemeClr val="bg1"/>
              </a:solidFill>
              <a:latin typeface="Times New Roman" charset="0"/>
            </a:endParaRPr>
          </a:p>
          <a:p>
            <a:pPr>
              <a:buSzPct val="50000"/>
              <a:buFont typeface="Monotype Sorts" pitchFamily="2" charset="2"/>
              <a:buChar char="n"/>
            </a:pPr>
            <a:r>
              <a:rPr lang="de-DE" sz="2800">
                <a:solidFill>
                  <a:schemeClr val="bg1"/>
                </a:solidFill>
                <a:latin typeface="Times New Roman" charset="0"/>
              </a:rPr>
              <a:t>  Our innovation</a:t>
            </a:r>
          </a:p>
          <a:p>
            <a:pPr>
              <a:buSzPct val="50000"/>
              <a:buFont typeface="Monotype Sorts" pitchFamily="2" charset="2"/>
              <a:buChar char="n"/>
            </a:pPr>
            <a:r>
              <a:rPr lang="de-DE" sz="2800">
                <a:solidFill>
                  <a:schemeClr val="bg1"/>
                </a:solidFill>
                <a:latin typeface="Times New Roman" charset="0"/>
              </a:rPr>
              <a:t>  Advantages and Use</a:t>
            </a:r>
          </a:p>
          <a:p>
            <a:pPr>
              <a:buSzPct val="50000"/>
              <a:buFont typeface="Monotype Sorts" pitchFamily="2" charset="2"/>
              <a:buChar char="n"/>
            </a:pPr>
            <a:r>
              <a:rPr lang="de-DE" sz="2800">
                <a:solidFill>
                  <a:schemeClr val="bg1"/>
                </a:solidFill>
                <a:latin typeface="Times New Roman" charset="0"/>
              </a:rPr>
              <a:t>  Applications</a:t>
            </a:r>
          </a:p>
          <a:p>
            <a:pPr>
              <a:buSzPct val="50000"/>
              <a:buFont typeface="Monotype Sorts" pitchFamily="2" charset="2"/>
              <a:buChar char="n"/>
            </a:pPr>
            <a:r>
              <a:rPr lang="de-DE" sz="2800">
                <a:solidFill>
                  <a:schemeClr val="bg1"/>
                </a:solidFill>
                <a:latin typeface="Times New Roman" charset="0"/>
              </a:rPr>
              <a:t>  Unit and Operation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Times New Roman" charset="0"/>
              </a:rPr>
              <a:t>SpeedArc/SpeedPulse applications</a:t>
            </a:r>
          </a:p>
        </p:txBody>
      </p:sp>
      <p:pic>
        <p:nvPicPr>
          <p:cNvPr id="32771" name="Picture 1027" descr="F:\Bild-aktuell\erl-600-Anwendungsbilder\600-aw-501-v-02-11-05-Schweissnah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8610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1028"/>
          <p:cNvSpPr>
            <a:spLocks noChangeArrowheads="1"/>
          </p:cNvSpPr>
          <p:nvPr/>
        </p:nvSpPr>
        <p:spPr bwMode="auto">
          <a:xfrm>
            <a:off x="990600" y="1676400"/>
            <a:ext cx="7751763" cy="498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indent="-266700">
              <a:spcBef>
                <a:spcPct val="50000"/>
              </a:spcBef>
              <a:buClr>
                <a:srgbClr val="D52401"/>
              </a:buClr>
              <a:buSzPct val="55000"/>
              <a:buFont typeface="Monotype Sorts" pitchFamily="2" charset="2"/>
              <a:buChar char="n"/>
            </a:pPr>
            <a:r>
              <a:rPr lang="de-DE" sz="1800">
                <a:latin typeface="Times New Roman" charset="0"/>
              </a:rPr>
              <a:t> Metal fabrication, plant and machinery construction</a:t>
            </a:r>
          </a:p>
          <a:p>
            <a:pPr marL="266700" indent="-266700">
              <a:spcBef>
                <a:spcPct val="50000"/>
              </a:spcBef>
              <a:buClr>
                <a:srgbClr val="D52401"/>
              </a:buClr>
              <a:buSzPct val="55000"/>
              <a:buFont typeface="Monotype Sorts" pitchFamily="2" charset="2"/>
              <a:buChar char="n"/>
            </a:pPr>
            <a:r>
              <a:rPr lang="de-DE" sz="1800">
                <a:latin typeface="Times New Roman" charset="0"/>
              </a:rPr>
              <a:t> Vehicles, track-bound (rail) vehicles and shipbuilding</a:t>
            </a:r>
          </a:p>
          <a:p>
            <a:pPr marL="266700" indent="-266700">
              <a:spcBef>
                <a:spcPct val="50000"/>
              </a:spcBef>
              <a:buClr>
                <a:srgbClr val="D52401"/>
              </a:buClr>
              <a:buSzPct val="55000"/>
              <a:buFont typeface="Monotype Sorts" pitchFamily="2" charset="2"/>
              <a:buChar char="n"/>
            </a:pPr>
            <a:r>
              <a:rPr lang="de-DE" sz="1800">
                <a:latin typeface="Times New Roman" charset="0"/>
              </a:rPr>
              <a:t> Container, device and equipment construction, offshore and others</a:t>
            </a:r>
          </a:p>
          <a:p>
            <a:pPr marL="266700" indent="-266700">
              <a:spcBef>
                <a:spcPct val="50000"/>
              </a:spcBef>
              <a:buClr>
                <a:srgbClr val="D52401"/>
              </a:buClr>
              <a:buSzPct val="55000"/>
              <a:buFont typeface="Monotype Sorts" pitchFamily="2" charset="2"/>
              <a:buChar char="n"/>
            </a:pPr>
            <a:r>
              <a:rPr lang="de-DE" sz="1800">
                <a:latin typeface="Times New Roman" charset="0"/>
              </a:rPr>
              <a:t> Manual and mechanized /automated applications</a:t>
            </a:r>
          </a:p>
          <a:p>
            <a:pPr marL="266700" indent="-266700">
              <a:spcBef>
                <a:spcPct val="5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</a:pPr>
            <a:endParaRPr lang="de-DE" sz="1800">
              <a:latin typeface="Times New Roman" charset="0"/>
            </a:endParaRPr>
          </a:p>
          <a:p>
            <a:pPr marL="266700" indent="-266700">
              <a:spcBef>
                <a:spcPct val="5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</a:pPr>
            <a:endParaRPr lang="de-DE" sz="1800">
              <a:latin typeface="Times New Roman" charset="0"/>
            </a:endParaRPr>
          </a:p>
          <a:p>
            <a:pPr marL="266700" indent="-266700">
              <a:spcBef>
                <a:spcPct val="5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</a:pPr>
            <a:r>
              <a:rPr lang="de-DE" sz="1800">
                <a:latin typeface="Times New Roman" charset="0"/>
              </a:rPr>
              <a:t>mild steel</a:t>
            </a:r>
          </a:p>
          <a:p>
            <a:pPr marL="266700" indent="-266700">
              <a:spcBef>
                <a:spcPct val="5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</a:pPr>
            <a:r>
              <a:rPr lang="de-DE" sz="1800">
                <a:latin typeface="Times New Roman" charset="0"/>
              </a:rPr>
              <a:t>fine grained steel</a:t>
            </a:r>
          </a:p>
          <a:p>
            <a:pPr marL="266700" indent="-266700">
              <a:spcBef>
                <a:spcPct val="5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</a:pPr>
            <a:r>
              <a:rPr lang="de-DE" sz="1800">
                <a:latin typeface="Times New Roman" charset="0"/>
              </a:rPr>
              <a:t>stainless steel</a:t>
            </a:r>
          </a:p>
          <a:p>
            <a:pPr marL="266700" indent="-266700">
              <a:spcBef>
                <a:spcPct val="5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</a:pPr>
            <a:r>
              <a:rPr lang="de-DE" sz="1800">
                <a:latin typeface="Times New Roman" charset="0"/>
              </a:rPr>
              <a:t>aluminium 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Times New Roman" charset="0"/>
              </a:rPr>
              <a:t>SpeedArc/SpeedPulse applications</a:t>
            </a:r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1719263"/>
            <a:ext cx="7751763" cy="4986337"/>
          </a:xfrm>
        </p:spPr>
        <p:txBody>
          <a:bodyPr/>
          <a:lstStyle/>
          <a:p>
            <a:pPr eaLnBrk="1" hangingPunct="1"/>
            <a:r>
              <a:rPr lang="de-DE" smtClean="0">
                <a:latin typeface="Times New Roman" charset="0"/>
              </a:rPr>
              <a:t>Metal construction, plant and machinery construction</a:t>
            </a:r>
          </a:p>
        </p:txBody>
      </p:sp>
      <p:pic>
        <p:nvPicPr>
          <p:cNvPr id="33796" name="Picture 1028" descr="G:\metallba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362200"/>
            <a:ext cx="3429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029" descr="G:\ver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362200"/>
            <a:ext cx="3657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Times New Roman" charset="0"/>
              </a:rPr>
              <a:t>SpeedArc/SpeedPulse applications</a:t>
            </a:r>
          </a:p>
        </p:txBody>
      </p:sp>
      <p:sp>
        <p:nvSpPr>
          <p:cNvPr id="348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smtClean="0">
                <a:latin typeface="Times New Roman" charset="0"/>
              </a:rPr>
              <a:t>Vehicles, track-bound (track) vehicles and shipbuilding</a:t>
            </a:r>
          </a:p>
        </p:txBody>
      </p:sp>
      <p:pic>
        <p:nvPicPr>
          <p:cNvPr id="34820" name="Picture 1028" descr="G:\branchen_1_g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362200"/>
            <a:ext cx="342900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029" descr="G:\Schiffbau_Sietas_Neuenfeld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362200"/>
            <a:ext cx="3657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Times New Roman" charset="0"/>
              </a:rPr>
              <a:t>SpeedArc/SpeedPulse applications</a:t>
            </a:r>
          </a:p>
        </p:txBody>
      </p:sp>
      <p:sp>
        <p:nvSpPr>
          <p:cNvPr id="358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smtClean="0">
                <a:latin typeface="Times New Roman" charset="0"/>
              </a:rPr>
              <a:t>Container, device and equipment construction, offshore and others</a:t>
            </a:r>
          </a:p>
        </p:txBody>
      </p:sp>
      <p:pic>
        <p:nvPicPr>
          <p:cNvPr id="35844" name="Picture 1028" descr="G:\behaelterbau0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438400"/>
            <a:ext cx="3429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029" descr="G:\index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438400"/>
            <a:ext cx="36576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4800600"/>
            <a:ext cx="7524750" cy="658813"/>
          </a:xfrm>
        </p:spPr>
        <p:txBody>
          <a:bodyPr/>
          <a:lstStyle/>
          <a:p>
            <a:pPr algn="ctr" eaLnBrk="1" hangingPunct="1"/>
            <a:r>
              <a:rPr lang="de-DE" sz="5400" smtClean="0">
                <a:latin typeface="Times New Roman" charset="0"/>
              </a:rPr>
              <a:t>Thank you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905000"/>
            <a:ext cx="7524750" cy="1143000"/>
          </a:xfrm>
        </p:spPr>
        <p:txBody>
          <a:bodyPr/>
          <a:lstStyle/>
          <a:p>
            <a:pPr algn="ctr" eaLnBrk="1" hangingPunct="1"/>
            <a:r>
              <a:rPr lang="de-DE" sz="5400" smtClean="0">
                <a:latin typeface="Times New Roman" charset="0"/>
              </a:rPr>
              <a:t>Our Innovation.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capture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7848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14400" y="952500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3200">
                <a:solidFill>
                  <a:schemeClr val="tx1"/>
                </a:solidFill>
                <a:latin typeface="Times New Roman" charset="0"/>
              </a:rPr>
              <a:t>Material transition at MIG/MAG welding</a:t>
            </a: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 rot="-1057676">
            <a:off x="2057400" y="4343400"/>
            <a:ext cx="4643438" cy="4572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867400" y="2057400"/>
            <a:ext cx="216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>
                <a:solidFill>
                  <a:srgbClr val="CC0000"/>
                </a:solidFill>
                <a:latin typeface="Times New Roman" charset="0"/>
              </a:rPr>
              <a:t>SpeedArc-range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541840" y="3356992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>
                <a:latin typeface="Times New Roman" charset="0"/>
              </a:rPr>
              <a:t>ROTATING ARC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438400" y="4038600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>
                <a:latin typeface="Times New Roman" charset="0"/>
              </a:rPr>
              <a:t>PULSE ARC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667000" y="5181600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>
                <a:latin typeface="Times New Roman" charset="0"/>
              </a:rPr>
              <a:t>SHORT ARC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139952" y="5128741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>
                <a:latin typeface="Times New Roman" charset="0"/>
              </a:rPr>
              <a:t>MIXED ARC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813648" y="4191000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>
                <a:latin typeface="Times New Roman" charset="0"/>
              </a:rPr>
              <a:t>SPRAY ARC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 rot="-5400000">
            <a:off x="382514" y="3514030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>
                <a:latin typeface="Times New Roman" charset="0"/>
              </a:rPr>
              <a:t>VOLTAGE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3620616" y="6453336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>
                <a:latin typeface="Times New Roman" charset="0"/>
              </a:rPr>
              <a:t>MSG ARC RANGES ARE USING 1.2MM WIRE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6749752" y="6453336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>
                <a:latin typeface="Times New Roman" charset="0"/>
              </a:rPr>
              <a:t>WIRE SPEED</a:t>
            </a:r>
          </a:p>
        </p:txBody>
      </p:sp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3962400"/>
            <a:ext cx="15478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7" name="Text Box 16"/>
          <p:cNvSpPr txBox="1">
            <a:spLocks noChangeArrowheads="1"/>
          </p:cNvSpPr>
          <p:nvPr/>
        </p:nvSpPr>
        <p:spPr bwMode="auto">
          <a:xfrm>
            <a:off x="3851920" y="4343400"/>
            <a:ext cx="1397496" cy="371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SpeedArc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26" descr="I:\FE\Team-Prozesstechnik\Schliffbilder\Schliffe HD-Schweißen_SPeedPulse 2300908\Schliff 4_.jpg"/>
          <p:cNvPicPr>
            <a:picLocks noChangeAspect="1" noChangeArrowheads="1"/>
          </p:cNvPicPr>
          <p:nvPr/>
        </p:nvPicPr>
        <p:blipFill>
          <a:blip r:embed="rId3" cstate="print"/>
          <a:srcRect l="16548" t="15486" r="33163" b="40233"/>
          <a:stretch>
            <a:fillRect/>
          </a:stretch>
        </p:blipFill>
        <p:spPr bwMode="auto">
          <a:xfrm>
            <a:off x="5257800" y="1600200"/>
            <a:ext cx="35433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800" smtClean="0">
                <a:latin typeface="Times New Roman" charset="0"/>
              </a:rPr>
              <a:t>SpeedArc Penetration</a:t>
            </a:r>
          </a:p>
        </p:txBody>
      </p:sp>
      <p:sp>
        <p:nvSpPr>
          <p:cNvPr id="1029" name="Text Box 1028"/>
          <p:cNvSpPr txBox="1">
            <a:spLocks noChangeArrowheads="1"/>
          </p:cNvSpPr>
          <p:nvPr/>
        </p:nvSpPr>
        <p:spPr bwMode="auto">
          <a:xfrm>
            <a:off x="4184650" y="4498975"/>
            <a:ext cx="131762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power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voltage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travel speed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wire speed</a:t>
            </a:r>
            <a:endParaRPr lang="de-DE" sz="1800" baseline="-25000">
              <a:latin typeface="Times New Roman" charset="0"/>
            </a:endParaRPr>
          </a:p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a-Mass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e-Mass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solidFill>
                  <a:srgbClr val="FF0000"/>
                </a:solidFill>
                <a:latin typeface="Times New Roman" charset="0"/>
              </a:rPr>
              <a:t>total a-value</a:t>
            </a:r>
            <a:endParaRPr lang="de-DE" sz="1800">
              <a:latin typeface="Times New Roman" charset="0"/>
            </a:endParaRPr>
          </a:p>
          <a:p>
            <a:pPr algn="ctr">
              <a:lnSpc>
                <a:spcPct val="70000"/>
              </a:lnSpc>
            </a:pPr>
            <a:endParaRPr lang="de-DE" sz="1800">
              <a:latin typeface="Times New Roman" charset="0"/>
            </a:endParaRPr>
          </a:p>
          <a:p>
            <a:pPr algn="ctr">
              <a:lnSpc>
                <a:spcPct val="70000"/>
              </a:lnSpc>
            </a:pPr>
            <a:endParaRPr lang="de-DE" sz="1800">
              <a:latin typeface="Times New Roman" charset="0"/>
            </a:endParaRPr>
          </a:p>
        </p:txBody>
      </p:sp>
      <p:sp>
        <p:nvSpPr>
          <p:cNvPr id="1030" name="Text Box 1029"/>
          <p:cNvSpPr txBox="1">
            <a:spLocks noChangeArrowheads="1"/>
          </p:cNvSpPr>
          <p:nvPr/>
        </p:nvSpPr>
        <p:spPr bwMode="auto">
          <a:xfrm>
            <a:off x="6134100" y="4065588"/>
            <a:ext cx="1158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de-DE" sz="1800">
                <a:latin typeface="Times New Roman" charset="0"/>
              </a:rPr>
              <a:t>Speed-Arc</a:t>
            </a:r>
          </a:p>
        </p:txBody>
      </p:sp>
      <p:sp>
        <p:nvSpPr>
          <p:cNvPr id="1031" name="Text Box 1030"/>
          <p:cNvSpPr txBox="1">
            <a:spLocks noChangeArrowheads="1"/>
          </p:cNvSpPr>
          <p:nvPr/>
        </p:nvSpPr>
        <p:spPr bwMode="auto">
          <a:xfrm>
            <a:off x="6238875" y="4498975"/>
            <a:ext cx="1108075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308A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30,4V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solidFill>
                  <a:srgbClr val="FF0000"/>
                </a:solidFill>
                <a:latin typeface="Times New Roman" charset="0"/>
              </a:rPr>
              <a:t>53cm/min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solidFill>
                  <a:srgbClr val="FF0000"/>
                </a:solidFill>
                <a:latin typeface="Times New Roman" charset="0"/>
              </a:rPr>
              <a:t>12m/min</a:t>
            </a:r>
            <a:endParaRPr lang="de-DE" sz="1800">
              <a:latin typeface="Times New Roman" charset="0"/>
            </a:endParaRPr>
          </a:p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5,5mm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2,8mm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solidFill>
                  <a:srgbClr val="FF0000"/>
                </a:solidFill>
                <a:latin typeface="Times New Roman" charset="0"/>
              </a:rPr>
              <a:t>8,3mm</a:t>
            </a:r>
            <a:endParaRPr lang="de-DE" sz="1800">
              <a:latin typeface="Times New Roman" charset="0"/>
            </a:endParaRPr>
          </a:p>
          <a:p>
            <a:pPr algn="ctr">
              <a:lnSpc>
                <a:spcPct val="70000"/>
              </a:lnSpc>
            </a:pPr>
            <a:endParaRPr lang="de-DE" sz="1800">
              <a:latin typeface="Times New Roman" charset="0"/>
            </a:endParaRPr>
          </a:p>
        </p:txBody>
      </p:sp>
      <p:sp>
        <p:nvSpPr>
          <p:cNvPr id="1032" name="Text Box 1031"/>
          <p:cNvSpPr txBox="1">
            <a:spLocks noChangeArrowheads="1"/>
          </p:cNvSpPr>
          <p:nvPr/>
        </p:nvSpPr>
        <p:spPr bwMode="auto">
          <a:xfrm>
            <a:off x="2295525" y="4043363"/>
            <a:ext cx="714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de-DE" sz="1800">
                <a:latin typeface="Times New Roman" charset="0"/>
              </a:rPr>
              <a:t>Spray</a:t>
            </a:r>
          </a:p>
        </p:txBody>
      </p:sp>
      <p:sp>
        <p:nvSpPr>
          <p:cNvPr id="1033" name="Text Box 1032"/>
          <p:cNvSpPr txBox="1">
            <a:spLocks noChangeArrowheads="1"/>
          </p:cNvSpPr>
          <p:nvPr/>
        </p:nvSpPr>
        <p:spPr bwMode="auto">
          <a:xfrm>
            <a:off x="2009775" y="4495800"/>
            <a:ext cx="1108075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312A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31,5V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40cm/min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10m/min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5,5mm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latin typeface="Times New Roman" charset="0"/>
              </a:rPr>
              <a:t>1,6mm</a:t>
            </a:r>
          </a:p>
          <a:p>
            <a:pPr algn="ctr">
              <a:lnSpc>
                <a:spcPct val="70000"/>
              </a:lnSpc>
            </a:pPr>
            <a:r>
              <a:rPr lang="de-DE" sz="1800">
                <a:solidFill>
                  <a:srgbClr val="FF0000"/>
                </a:solidFill>
                <a:latin typeface="Times New Roman" charset="0"/>
              </a:rPr>
              <a:t>7,1mm</a:t>
            </a:r>
            <a:endParaRPr lang="de-DE" sz="1800">
              <a:latin typeface="Times New Roman" charset="0"/>
            </a:endParaRPr>
          </a:p>
          <a:p>
            <a:pPr algn="ctr">
              <a:lnSpc>
                <a:spcPct val="70000"/>
              </a:lnSpc>
            </a:pPr>
            <a:endParaRPr lang="de-DE" sz="1800">
              <a:latin typeface="Times New Roman" charset="0"/>
            </a:endParaRPr>
          </a:p>
        </p:txBody>
      </p:sp>
      <p:graphicFrame>
        <p:nvGraphicFramePr>
          <p:cNvPr id="1026" name="Object 1024"/>
          <p:cNvGraphicFramePr>
            <a:graphicFrameLocks noChangeAspect="1"/>
          </p:cNvGraphicFramePr>
          <p:nvPr/>
        </p:nvGraphicFramePr>
        <p:xfrm>
          <a:off x="1104900" y="1600200"/>
          <a:ext cx="3543300" cy="2443163"/>
        </p:xfrm>
        <a:graphic>
          <a:graphicData uri="http://schemas.openxmlformats.org/presentationml/2006/ole">
            <p:oleObj spid="_x0000_s1026" name="Photo Editor Photo" r:id="rId4" imgW="23009524" imgH="18000000" progId="">
              <p:embed/>
            </p:oleObj>
          </a:graphicData>
        </a:graphic>
      </p:graphicFrame>
      <p:sp>
        <p:nvSpPr>
          <p:cNvPr id="1034" name="Oval 1034"/>
          <p:cNvSpPr>
            <a:spLocks noChangeArrowheads="1"/>
          </p:cNvSpPr>
          <p:nvPr/>
        </p:nvSpPr>
        <p:spPr bwMode="auto">
          <a:xfrm>
            <a:off x="6553200" y="3124200"/>
            <a:ext cx="685800" cy="685800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035" name="Line 1035"/>
          <p:cNvSpPr>
            <a:spLocks noChangeShapeType="1"/>
          </p:cNvSpPr>
          <p:nvPr/>
        </p:nvSpPr>
        <p:spPr bwMode="auto">
          <a:xfrm>
            <a:off x="6324600" y="2819400"/>
            <a:ext cx="60960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027"/>
          <p:cNvSpPr>
            <a:spLocks noChangeArrowheads="1"/>
          </p:cNvSpPr>
          <p:nvPr/>
        </p:nvSpPr>
        <p:spPr bwMode="auto">
          <a:xfrm>
            <a:off x="914400" y="952500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3200">
                <a:solidFill>
                  <a:schemeClr val="tx1"/>
                </a:solidFill>
                <a:latin typeface="Times New Roman" charset="0"/>
              </a:rPr>
              <a:t>Spray arc</a:t>
            </a:r>
          </a:p>
        </p:txBody>
      </p:sp>
      <p:sp>
        <p:nvSpPr>
          <p:cNvPr id="21508" name="Text Box 1028"/>
          <p:cNvSpPr txBox="1">
            <a:spLocks noChangeArrowheads="1"/>
          </p:cNvSpPr>
          <p:nvPr/>
        </p:nvSpPr>
        <p:spPr bwMode="auto">
          <a:xfrm>
            <a:off x="914400" y="1625600"/>
            <a:ext cx="388778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chemeClr val="tx1"/>
              </a:buClr>
              <a:buSzPct val="50000"/>
              <a:buFont typeface="Monotype Sorts" pitchFamily="2" charset="2"/>
              <a:buChar char="n"/>
            </a:pPr>
            <a:r>
              <a:rPr lang="de-DE" sz="1800">
                <a:latin typeface="Times New Roman" charset="0"/>
              </a:rPr>
              <a:t>  Little Spatter whilst welding</a:t>
            </a:r>
          </a:p>
          <a:p>
            <a:pPr>
              <a:buClr>
                <a:schemeClr val="tx1"/>
              </a:buClr>
              <a:buSzPct val="50000"/>
              <a:buFont typeface="Monotype Sorts" pitchFamily="2" charset="2"/>
              <a:buChar char="n"/>
            </a:pPr>
            <a:r>
              <a:rPr lang="de-DE" sz="1800">
                <a:latin typeface="Times New Roman" charset="0"/>
              </a:rPr>
              <a:t>  Non-short-circuit droplet transmission</a:t>
            </a:r>
          </a:p>
          <a:p>
            <a:pPr>
              <a:buClr>
                <a:schemeClr val="tx1"/>
              </a:buClr>
              <a:buSzPct val="50000"/>
              <a:buFont typeface="Monotype Sorts" pitchFamily="2" charset="2"/>
              <a:buChar char="n"/>
            </a:pPr>
            <a:r>
              <a:rPr lang="de-DE" sz="1800">
                <a:latin typeface="Times New Roman" charset="0"/>
              </a:rPr>
              <a:t>  High energy density</a:t>
            </a:r>
          </a:p>
          <a:p>
            <a:pPr>
              <a:buClr>
                <a:schemeClr val="tx1"/>
              </a:buClr>
              <a:buSzPct val="50000"/>
              <a:buFont typeface="Monotype Sorts" pitchFamily="2" charset="2"/>
              <a:buChar char="n"/>
            </a:pPr>
            <a:r>
              <a:rPr lang="de-DE" sz="1800">
                <a:latin typeface="Times New Roman" charset="0"/>
              </a:rPr>
              <a:t>  Application at thick materials only</a:t>
            </a:r>
          </a:p>
          <a:p>
            <a:pPr>
              <a:buClr>
                <a:schemeClr val="tx1"/>
              </a:buClr>
              <a:buSzPct val="50000"/>
              <a:buFont typeface="Monotype Sorts" pitchFamily="2" charset="2"/>
              <a:buChar char="n"/>
            </a:pPr>
            <a:r>
              <a:rPr lang="de-DE" sz="1800">
                <a:latin typeface="Times New Roman" charset="0"/>
              </a:rPr>
              <a:t>  Deep penetration and </a:t>
            </a:r>
            <a:br>
              <a:rPr lang="de-DE" sz="1800">
                <a:latin typeface="Times New Roman" charset="0"/>
              </a:rPr>
            </a:br>
            <a:r>
              <a:rPr lang="de-DE" sz="1800">
                <a:latin typeface="Times New Roman" charset="0"/>
              </a:rPr>
              <a:t>    wider seam geometry</a:t>
            </a:r>
          </a:p>
          <a:p>
            <a:pPr>
              <a:buClr>
                <a:schemeClr val="tx1"/>
              </a:buClr>
              <a:buSzPct val="50000"/>
              <a:buFont typeface="Monotype Sorts" pitchFamily="2" charset="2"/>
              <a:buChar char="n"/>
            </a:pPr>
            <a:r>
              <a:rPr lang="de-DE" sz="1800">
                <a:latin typeface="Times New Roman" charset="0"/>
              </a:rPr>
              <a:t>  High energy input per length    </a:t>
            </a:r>
            <a:br>
              <a:rPr lang="de-DE" sz="1800">
                <a:latin typeface="Times New Roman" charset="0"/>
              </a:rPr>
            </a:br>
            <a:r>
              <a:rPr lang="de-DE" sz="1800">
                <a:latin typeface="Times New Roman" charset="0"/>
              </a:rPr>
              <a:t>    and thus risk of distortion</a:t>
            </a:r>
          </a:p>
          <a:p>
            <a:pPr>
              <a:buClr>
                <a:schemeClr val="tx1"/>
              </a:buClr>
              <a:buSzPct val="50000"/>
              <a:buFont typeface="Monotype Sorts" pitchFamily="2" charset="2"/>
              <a:buChar char="n"/>
            </a:pPr>
            <a:r>
              <a:rPr lang="de-DE" sz="1800">
                <a:latin typeface="Times New Roman" charset="0"/>
              </a:rPr>
              <a:t>  Large heat affected zone</a:t>
            </a:r>
          </a:p>
          <a:p>
            <a:pPr>
              <a:buClr>
                <a:schemeClr val="tx1"/>
              </a:buClr>
              <a:buSzPct val="50000"/>
              <a:buFont typeface="Monotype Sorts" pitchFamily="2" charset="2"/>
              <a:buChar char="n"/>
            </a:pPr>
            <a:endParaRPr lang="de-DE" sz="1800">
              <a:latin typeface="Times New Roman" charset="0"/>
            </a:endParaRPr>
          </a:p>
        </p:txBody>
      </p:sp>
      <p:pic>
        <p:nvPicPr>
          <p:cNvPr id="21509" name="Picture 1029" descr="A:\1.tif"/>
          <p:cNvPicPr>
            <a:picLocks noChangeAspect="1" noChangeArrowheads="1"/>
          </p:cNvPicPr>
          <p:nvPr/>
        </p:nvPicPr>
        <p:blipFill>
          <a:blip r:embed="rId3" cstate="print"/>
          <a:srcRect t="11838" r="65514" b="65797"/>
          <a:stretch>
            <a:fillRect/>
          </a:stretch>
        </p:blipFill>
        <p:spPr bwMode="auto">
          <a:xfrm>
            <a:off x="1066800" y="5181600"/>
            <a:ext cx="167640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030" descr="C:\Users\Karena\Desktop\BilderPPP\kam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0" y="6497638"/>
            <a:ext cx="334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prüh - Arc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714876" y="2571744"/>
            <a:ext cx="3438532" cy="3438532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914400" y="952500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3200">
                <a:solidFill>
                  <a:schemeClr val="tx1"/>
                </a:solidFill>
                <a:latin typeface="Times New Roman" charset="0"/>
              </a:rPr>
              <a:t>SpeedArc</a:t>
            </a:r>
          </a:p>
        </p:txBody>
      </p:sp>
      <p:sp>
        <p:nvSpPr>
          <p:cNvPr id="22531" name="Text Box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914400" y="1625600"/>
            <a:ext cx="396240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chemeClr val="tx1"/>
              </a:buClr>
              <a:buSzPct val="50000"/>
              <a:buFont typeface="Monotype Sorts" pitchFamily="2" charset="2"/>
              <a:buChar char="n"/>
            </a:pPr>
            <a:r>
              <a:rPr lang="de-DE" sz="1800" dirty="0">
                <a:latin typeface="Times New Roman" charset="0"/>
              </a:rPr>
              <a:t>  Is related to the spray arc range</a:t>
            </a:r>
            <a:br>
              <a:rPr lang="de-DE" sz="1800" dirty="0">
                <a:latin typeface="Times New Roman" charset="0"/>
              </a:rPr>
            </a:br>
            <a:r>
              <a:rPr lang="de-DE" sz="1800" dirty="0">
                <a:latin typeface="Times New Roman" charset="0"/>
              </a:rPr>
              <a:t>   </a:t>
            </a:r>
            <a:r>
              <a:rPr lang="de-DE" sz="1800" i="1" dirty="0">
                <a:latin typeface="Times New Roman" charset="0"/>
              </a:rPr>
              <a:t>(high </a:t>
            </a:r>
            <a:r>
              <a:rPr lang="de-DE" sz="1800" i="1" u="sng" dirty="0">
                <a:latin typeface="Times New Roman" charset="0"/>
                <a:hlinkClick r:id="rId2" action="ppaction://hlinkfile"/>
              </a:rPr>
              <a:t>performance</a:t>
            </a:r>
            <a:r>
              <a:rPr lang="de-DE" sz="1800" i="1" dirty="0">
                <a:latin typeface="Times New Roman" charset="0"/>
              </a:rPr>
              <a:t> hybrid </a:t>
            </a:r>
            <a:r>
              <a:rPr lang="de-DE" sz="1800" i="1" dirty="0">
                <a:latin typeface="Times New Roman" charset="0"/>
                <a:hlinkClick r:id="rId2" action="ppaction://hlinkfile"/>
              </a:rPr>
              <a:t>spray</a:t>
            </a:r>
            <a:r>
              <a:rPr lang="de-DE" sz="1800" i="1" dirty="0">
                <a:latin typeface="Times New Roman" charset="0"/>
              </a:rPr>
              <a:t> arc)</a:t>
            </a:r>
            <a:endParaRPr lang="de-DE" sz="1800" dirty="0">
              <a:latin typeface="Times New Roman" charset="0"/>
            </a:endParaRPr>
          </a:p>
          <a:p>
            <a:pPr>
              <a:buClr>
                <a:schemeClr val="tx1"/>
              </a:buClr>
              <a:buSzPct val="50000"/>
              <a:buFont typeface="Monotype Sorts" pitchFamily="2" charset="2"/>
              <a:buChar char="n"/>
            </a:pPr>
            <a:r>
              <a:rPr lang="de-DE" sz="1800" dirty="0">
                <a:latin typeface="Times New Roman" charset="0"/>
              </a:rPr>
              <a:t>  Significantly higher arc focusing</a:t>
            </a:r>
          </a:p>
          <a:p>
            <a:pPr>
              <a:buClr>
                <a:schemeClr val="tx1"/>
              </a:buClr>
              <a:buSzPct val="50000"/>
              <a:buFont typeface="Monotype Sorts" pitchFamily="2" charset="2"/>
              <a:buChar char="n"/>
            </a:pPr>
            <a:r>
              <a:rPr lang="de-DE" sz="1800" dirty="0">
                <a:latin typeface="Times New Roman" charset="0"/>
              </a:rPr>
              <a:t>  Higher energy density</a:t>
            </a:r>
          </a:p>
          <a:p>
            <a:pPr>
              <a:buClr>
                <a:schemeClr val="tx1"/>
              </a:buClr>
              <a:buSzPct val="50000"/>
              <a:buFont typeface="Monotype Sorts" pitchFamily="2" charset="2"/>
              <a:buChar char="n"/>
            </a:pPr>
            <a:r>
              <a:rPr lang="de-DE" sz="1800" dirty="0">
                <a:latin typeface="Times New Roman" charset="0"/>
              </a:rPr>
              <a:t>  Higher arc pressure in to the weldpool</a:t>
            </a:r>
          </a:p>
          <a:p>
            <a:pPr>
              <a:buClr>
                <a:schemeClr val="tx1"/>
              </a:buClr>
              <a:buSzPct val="50000"/>
              <a:buFont typeface="Monotype Sorts" pitchFamily="2" charset="2"/>
              <a:buChar char="n"/>
            </a:pPr>
            <a:r>
              <a:rPr lang="de-DE" sz="1800" dirty="0">
                <a:latin typeface="Times New Roman" charset="0"/>
              </a:rPr>
              <a:t>  Application from 3mm possible</a:t>
            </a:r>
          </a:p>
          <a:p>
            <a:pPr>
              <a:buClr>
                <a:schemeClr val="tx1"/>
              </a:buClr>
              <a:buSzPct val="50000"/>
              <a:buFont typeface="Monotype Sorts" pitchFamily="2" charset="2"/>
              <a:buChar char="n"/>
            </a:pPr>
            <a:r>
              <a:rPr lang="de-DE" sz="1800" dirty="0">
                <a:latin typeface="Times New Roman" charset="0"/>
              </a:rPr>
              <a:t>  Very little or no spatter</a:t>
            </a:r>
          </a:p>
          <a:p>
            <a:pPr>
              <a:buClr>
                <a:schemeClr val="tx1"/>
              </a:buClr>
              <a:buSzPct val="50000"/>
              <a:buFont typeface="Monotype Sorts" pitchFamily="2" charset="2"/>
              <a:buChar char="n"/>
            </a:pPr>
            <a:endParaRPr lang="de-DE" sz="1800" dirty="0">
              <a:latin typeface="Times New Roman" charset="0"/>
            </a:endParaRPr>
          </a:p>
        </p:txBody>
      </p:sp>
      <p:pic>
        <p:nvPicPr>
          <p:cNvPr id="22533" name="Picture 5" descr="C:\Users\Karena\Desktop\BilderPPP\kam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3000" y="6497638"/>
            <a:ext cx="334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792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990600" y="914400"/>
            <a:ext cx="7753350" cy="647700"/>
          </a:xfrm>
        </p:spPr>
        <p:txBody>
          <a:bodyPr/>
          <a:lstStyle/>
          <a:p>
            <a:pPr eaLnBrk="1" hangingPunct="1"/>
            <a:r>
              <a:rPr lang="de-DE" smtClean="0">
                <a:latin typeface="Times New Roman" charset="0"/>
              </a:rPr>
              <a:t>SpeedArc penetration comparison</a:t>
            </a:r>
          </a:p>
        </p:txBody>
      </p:sp>
      <p:sp>
        <p:nvSpPr>
          <p:cNvPr id="24580" name="Text Box 1028"/>
          <p:cNvSpPr txBox="1">
            <a:spLocks noChangeArrowheads="1"/>
          </p:cNvSpPr>
          <p:nvPr/>
        </p:nvSpPr>
        <p:spPr bwMode="auto">
          <a:xfrm>
            <a:off x="1143000" y="1600200"/>
            <a:ext cx="2324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chemeClr val="tx1"/>
                </a:solidFill>
                <a:latin typeface="Times New Roman" charset="0"/>
              </a:rPr>
              <a:t>MIG/MAG-Standard</a:t>
            </a:r>
          </a:p>
        </p:txBody>
      </p:sp>
      <p:sp>
        <p:nvSpPr>
          <p:cNvPr id="24581" name="Text Box 1029"/>
          <p:cNvSpPr txBox="1">
            <a:spLocks noChangeArrowheads="1"/>
          </p:cNvSpPr>
          <p:nvPr/>
        </p:nvSpPr>
        <p:spPr bwMode="auto">
          <a:xfrm>
            <a:off x="6324600" y="1600200"/>
            <a:ext cx="2424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chemeClr val="tx1"/>
                </a:solidFill>
                <a:latin typeface="Times New Roman" charset="0"/>
              </a:rPr>
              <a:t>MIG/MAG-SpeedArc</a:t>
            </a:r>
          </a:p>
        </p:txBody>
      </p:sp>
      <p:sp>
        <p:nvSpPr>
          <p:cNvPr id="24582" name="Text Box 1030"/>
          <p:cNvSpPr txBox="1">
            <a:spLocks noChangeArrowheads="1"/>
          </p:cNvSpPr>
          <p:nvPr/>
        </p:nvSpPr>
        <p:spPr bwMode="auto">
          <a:xfrm>
            <a:off x="6705600" y="2362200"/>
            <a:ext cx="24384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Clr>
                <a:srgbClr val="CC0000"/>
              </a:buClr>
              <a:buSzPct val="50000"/>
              <a:buFont typeface="Monotype Sorts" pitchFamily="2" charset="2"/>
              <a:buChar char="n"/>
            </a:pPr>
            <a:r>
              <a:rPr lang="de-DE" sz="1600">
                <a:solidFill>
                  <a:schemeClr val="tx1"/>
                </a:solidFill>
                <a:latin typeface="Times New Roman" charset="0"/>
              </a:rPr>
              <a:t> smooth seam transitions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SzPct val="50000"/>
              <a:buFont typeface="Monotype Sorts" pitchFamily="2" charset="2"/>
              <a:buChar char="n"/>
            </a:pPr>
            <a:r>
              <a:rPr lang="de-DE" sz="1600">
                <a:solidFill>
                  <a:schemeClr val="tx1"/>
                </a:solidFill>
                <a:latin typeface="Times New Roman" charset="0"/>
              </a:rPr>
              <a:t> reduced heat affected zone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SzPct val="50000"/>
              <a:buFont typeface="Monotype Sorts" pitchFamily="2" charset="2"/>
              <a:buChar char="n"/>
            </a:pPr>
            <a:r>
              <a:rPr lang="de-DE" sz="1600">
                <a:solidFill>
                  <a:schemeClr val="tx1"/>
                </a:solidFill>
                <a:latin typeface="Times New Roman" charset="0"/>
              </a:rPr>
              <a:t> deeper penetration</a:t>
            </a:r>
          </a:p>
        </p:txBody>
      </p:sp>
      <p:sp>
        <p:nvSpPr>
          <p:cNvPr id="24583" name="Text Box 1031"/>
          <p:cNvSpPr txBox="1">
            <a:spLocks noChangeArrowheads="1"/>
          </p:cNvSpPr>
          <p:nvPr/>
        </p:nvSpPr>
        <p:spPr bwMode="auto">
          <a:xfrm>
            <a:off x="1066800" y="2514600"/>
            <a:ext cx="231933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  <a:buClr>
                <a:srgbClr val="CC0000"/>
              </a:buClr>
              <a:buSzPct val="50000"/>
              <a:buFont typeface="Monotype Sorts" pitchFamily="2" charset="2"/>
              <a:buChar char="n"/>
            </a:pPr>
            <a:r>
              <a:rPr lang="de-DE" sz="1600">
                <a:solidFill>
                  <a:schemeClr val="bg1"/>
                </a:solidFill>
                <a:latin typeface="Times New Roman" charset="0"/>
              </a:rPr>
              <a:t> Risk of undercut</a:t>
            </a:r>
            <a:br>
              <a:rPr lang="de-DE" sz="1600">
                <a:solidFill>
                  <a:schemeClr val="bg1"/>
                </a:solidFill>
                <a:latin typeface="Times New Roman" charset="0"/>
              </a:rPr>
            </a:br>
            <a:r>
              <a:rPr lang="de-DE" sz="1600">
                <a:solidFill>
                  <a:schemeClr val="bg1"/>
                </a:solidFill>
                <a:latin typeface="Times New Roman" charset="0"/>
              </a:rPr>
              <a:t>   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SzPct val="50000"/>
              <a:buFont typeface="Monotype Sorts" pitchFamily="2" charset="2"/>
              <a:buChar char="n"/>
            </a:pPr>
            <a:r>
              <a:rPr lang="de-DE" sz="1600">
                <a:solidFill>
                  <a:schemeClr val="bg1"/>
                </a:solidFill>
                <a:latin typeface="Times New Roman" charset="0"/>
              </a:rPr>
              <a:t> normal penetration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SzPct val="50000"/>
              <a:buFont typeface="Monotype Sorts" pitchFamily="2" charset="2"/>
              <a:buChar char="n"/>
            </a:pPr>
            <a:r>
              <a:rPr lang="de-DE" sz="1600">
                <a:solidFill>
                  <a:schemeClr val="bg1"/>
                </a:solidFill>
                <a:latin typeface="Times New Roman" charset="0"/>
              </a:rPr>
              <a:t> larger heat affected zone</a:t>
            </a:r>
          </a:p>
        </p:txBody>
      </p:sp>
      <p:sp>
        <p:nvSpPr>
          <p:cNvPr id="24584" name="Oval 1032"/>
          <p:cNvSpPr>
            <a:spLocks noChangeArrowheads="1"/>
          </p:cNvSpPr>
          <p:nvPr/>
        </p:nvSpPr>
        <p:spPr bwMode="auto">
          <a:xfrm>
            <a:off x="3276600" y="3048000"/>
            <a:ext cx="762000" cy="762000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85" name="Oval 1033"/>
          <p:cNvSpPr>
            <a:spLocks noChangeArrowheads="1"/>
          </p:cNvSpPr>
          <p:nvPr/>
        </p:nvSpPr>
        <p:spPr bwMode="auto">
          <a:xfrm>
            <a:off x="5943600" y="2667000"/>
            <a:ext cx="533400" cy="685800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86" name="Line 1034"/>
          <p:cNvSpPr>
            <a:spLocks noChangeShapeType="1"/>
          </p:cNvSpPr>
          <p:nvPr/>
        </p:nvSpPr>
        <p:spPr bwMode="auto">
          <a:xfrm flipH="1">
            <a:off x="6248400" y="2667000"/>
            <a:ext cx="457200" cy="3810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87" name="Line 1035"/>
          <p:cNvSpPr>
            <a:spLocks noChangeShapeType="1"/>
          </p:cNvSpPr>
          <p:nvPr/>
        </p:nvSpPr>
        <p:spPr bwMode="auto">
          <a:xfrm>
            <a:off x="2819400" y="2514600"/>
            <a:ext cx="685800" cy="914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88" name="Line 1036"/>
          <p:cNvSpPr>
            <a:spLocks noChangeShapeType="1"/>
          </p:cNvSpPr>
          <p:nvPr/>
        </p:nvSpPr>
        <p:spPr bwMode="auto">
          <a:xfrm>
            <a:off x="3048000" y="3962400"/>
            <a:ext cx="1066800" cy="1371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89" name="Line 1037"/>
          <p:cNvSpPr>
            <a:spLocks noChangeShapeType="1"/>
          </p:cNvSpPr>
          <p:nvPr/>
        </p:nvSpPr>
        <p:spPr bwMode="auto">
          <a:xfrm flipH="1">
            <a:off x="5029200" y="4114800"/>
            <a:ext cx="1524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90" name="Line 1038"/>
          <p:cNvSpPr>
            <a:spLocks noChangeShapeType="1"/>
          </p:cNvSpPr>
          <p:nvPr/>
        </p:nvSpPr>
        <p:spPr bwMode="auto">
          <a:xfrm flipH="1">
            <a:off x="5257800" y="4191000"/>
            <a:ext cx="1524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91" name="Line 1039"/>
          <p:cNvSpPr>
            <a:spLocks noChangeShapeType="1"/>
          </p:cNvSpPr>
          <p:nvPr/>
        </p:nvSpPr>
        <p:spPr bwMode="auto">
          <a:xfrm>
            <a:off x="5105400" y="4343400"/>
            <a:ext cx="2286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sm" len="sm"/>
            <a:tailEnd type="triangle" w="sm" len="sm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92" name="Line 1040"/>
          <p:cNvSpPr>
            <a:spLocks noChangeShapeType="1"/>
          </p:cNvSpPr>
          <p:nvPr/>
        </p:nvSpPr>
        <p:spPr bwMode="auto">
          <a:xfrm>
            <a:off x="3962400" y="4038600"/>
            <a:ext cx="1524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93" name="Line 1041"/>
          <p:cNvSpPr>
            <a:spLocks noChangeShapeType="1"/>
          </p:cNvSpPr>
          <p:nvPr/>
        </p:nvSpPr>
        <p:spPr bwMode="auto">
          <a:xfrm>
            <a:off x="4267200" y="3962400"/>
            <a:ext cx="1524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94" name="Line 1042"/>
          <p:cNvSpPr>
            <a:spLocks noChangeShapeType="1"/>
          </p:cNvSpPr>
          <p:nvPr/>
        </p:nvSpPr>
        <p:spPr bwMode="auto">
          <a:xfrm flipV="1">
            <a:off x="4038600" y="4191000"/>
            <a:ext cx="3048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sm" len="sm"/>
            <a:tailEnd type="triangle" w="sm" len="sm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95" name="Line 1043"/>
          <p:cNvSpPr>
            <a:spLocks noChangeShapeType="1"/>
          </p:cNvSpPr>
          <p:nvPr/>
        </p:nvSpPr>
        <p:spPr bwMode="auto">
          <a:xfrm flipH="1">
            <a:off x="5257800" y="2971800"/>
            <a:ext cx="14478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96" name="Line 1044"/>
          <p:cNvSpPr>
            <a:spLocks noChangeShapeType="1"/>
          </p:cNvSpPr>
          <p:nvPr/>
        </p:nvSpPr>
        <p:spPr bwMode="auto">
          <a:xfrm>
            <a:off x="2971800" y="3733800"/>
            <a:ext cx="914400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97" name="Line 1045"/>
          <p:cNvSpPr>
            <a:spLocks noChangeShapeType="1"/>
          </p:cNvSpPr>
          <p:nvPr/>
        </p:nvSpPr>
        <p:spPr bwMode="auto">
          <a:xfrm flipV="1">
            <a:off x="3352800" y="4724400"/>
            <a:ext cx="1066800" cy="914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98" name="Line 1046"/>
          <p:cNvSpPr>
            <a:spLocks noChangeShapeType="1"/>
          </p:cNvSpPr>
          <p:nvPr/>
        </p:nvSpPr>
        <p:spPr bwMode="auto">
          <a:xfrm>
            <a:off x="5105400" y="4648200"/>
            <a:ext cx="990600" cy="1143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99" name="Line 1047"/>
          <p:cNvSpPr>
            <a:spLocks noChangeShapeType="1"/>
          </p:cNvSpPr>
          <p:nvPr/>
        </p:nvSpPr>
        <p:spPr bwMode="auto">
          <a:xfrm flipH="1">
            <a:off x="5181600" y="3962400"/>
            <a:ext cx="1828800" cy="1600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600" name="Line 1048"/>
          <p:cNvSpPr>
            <a:spLocks noChangeShapeType="1"/>
          </p:cNvSpPr>
          <p:nvPr/>
        </p:nvSpPr>
        <p:spPr bwMode="auto">
          <a:xfrm flipH="1">
            <a:off x="5410200" y="3581400"/>
            <a:ext cx="1371600" cy="17526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905000"/>
            <a:ext cx="7524750" cy="1143000"/>
          </a:xfrm>
        </p:spPr>
        <p:txBody>
          <a:bodyPr/>
          <a:lstStyle/>
          <a:p>
            <a:pPr algn="ctr" eaLnBrk="1" hangingPunct="1"/>
            <a:r>
              <a:rPr lang="de-DE" sz="5400" smtClean="0">
                <a:latin typeface="Times New Roman" charset="0"/>
              </a:rPr>
              <a:t>Advantages/Use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3">
      <a:dk1>
        <a:srgbClr val="E31A00"/>
      </a:dk1>
      <a:lt1>
        <a:srgbClr val="FFFFFF"/>
      </a:lt1>
      <a:dk2>
        <a:srgbClr val="4D4D4D"/>
      </a:dk2>
      <a:lt2>
        <a:srgbClr val="000000"/>
      </a:lt2>
      <a:accent1>
        <a:srgbClr val="777777"/>
      </a:accent1>
      <a:accent2>
        <a:srgbClr val="969696"/>
      </a:accent2>
      <a:accent3>
        <a:srgbClr val="FFFFFF"/>
      </a:accent3>
      <a:accent4>
        <a:srgbClr val="C21400"/>
      </a:accent4>
      <a:accent5>
        <a:srgbClr val="BDBDBD"/>
      </a:accent5>
      <a:accent6>
        <a:srgbClr val="878787"/>
      </a:accent6>
      <a:hlink>
        <a:srgbClr val="C0C0C0"/>
      </a:hlink>
      <a:folHlink>
        <a:srgbClr val="EAEAEA"/>
      </a:folHlink>
    </a:clrScheme>
    <a:fontScheme name="Standarddesign">
      <a:majorFont>
        <a:latin typeface="CorpoA"/>
        <a:ea typeface=""/>
        <a:cs typeface=""/>
      </a:majorFont>
      <a:minorFont>
        <a:latin typeface="Corpo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Corpo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CorpoA" pitchFamily="2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E31A00"/>
        </a:dk1>
        <a:lt1>
          <a:srgbClr val="FFFFFF"/>
        </a:lt1>
        <a:dk2>
          <a:srgbClr val="4D4D4D"/>
        </a:dk2>
        <a:lt2>
          <a:srgbClr val="000000"/>
        </a:lt2>
        <a:accent1>
          <a:srgbClr val="777777"/>
        </a:accent1>
        <a:accent2>
          <a:srgbClr val="969696"/>
        </a:accent2>
        <a:accent3>
          <a:srgbClr val="FFFFFF"/>
        </a:accent3>
        <a:accent4>
          <a:srgbClr val="C21400"/>
        </a:accent4>
        <a:accent5>
          <a:srgbClr val="BDBDBD"/>
        </a:accent5>
        <a:accent6>
          <a:srgbClr val="878787"/>
        </a:accent6>
        <a:hlink>
          <a:srgbClr val="C0C0C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3598368501</TotalTime>
  <Words>416</Words>
  <Application>Microsoft Office PowerPoint</Application>
  <PresentationFormat>On-screen Show (4:3)</PresentationFormat>
  <Paragraphs>140</Paragraphs>
  <Slides>24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Standarddesign</vt:lpstr>
      <vt:lpstr>Photo Editor Photo</vt:lpstr>
      <vt:lpstr>Tabelle</vt:lpstr>
      <vt:lpstr>SpeedArc</vt:lpstr>
      <vt:lpstr>Slide 2</vt:lpstr>
      <vt:lpstr>Our Innovation.</vt:lpstr>
      <vt:lpstr>Slide 4</vt:lpstr>
      <vt:lpstr>SpeedArc Penetration</vt:lpstr>
      <vt:lpstr>Slide 6</vt:lpstr>
      <vt:lpstr>Slide 7</vt:lpstr>
      <vt:lpstr>SpeedArc penetration comparison</vt:lpstr>
      <vt:lpstr>Advantages/Use</vt:lpstr>
      <vt:lpstr>SpeedArc advantages/use</vt:lpstr>
      <vt:lpstr>SpeedArc effects/use </vt:lpstr>
      <vt:lpstr>SpeedArc effects/use </vt:lpstr>
      <vt:lpstr>Slide 13</vt:lpstr>
      <vt:lpstr>SpeedPulse</vt:lpstr>
      <vt:lpstr>SpeedPulse advantages</vt:lpstr>
      <vt:lpstr>SpeedPulse advantages</vt:lpstr>
      <vt:lpstr>3-Steps to Weld Operating Concept</vt:lpstr>
      <vt:lpstr>SpeedArc/SpeedPulse advantages</vt:lpstr>
      <vt:lpstr>Applications</vt:lpstr>
      <vt:lpstr>SpeedArc/SpeedPulse applications</vt:lpstr>
      <vt:lpstr>SpeedArc/SpeedPulse applications</vt:lpstr>
      <vt:lpstr>SpeedArc/SpeedPulse applications</vt:lpstr>
      <vt:lpstr>SpeedArc/SpeedPulse applications</vt:lpstr>
      <vt:lpstr>Thank you</vt:lpstr>
    </vt:vector>
  </TitlesOfParts>
  <Company>Lorch Schweißtechnik GmbH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SpeedPULS/ARC</dc:title>
  <dc:creator>Stephan Huth</dc:creator>
  <dc:description/>
  <cp:lastModifiedBy>Abhinibesh Kumar</cp:lastModifiedBy>
  <cp:revision>160</cp:revision>
  <cp:lastPrinted>2008-10-17T20:06:38Z</cp:lastPrinted>
  <dcterms:created xsi:type="dcterms:W3CDTF">2008-02-13T11:13:32Z</dcterms:created>
  <dcterms:modified xsi:type="dcterms:W3CDTF">2012-03-22T13:23:50Z</dcterms:modified>
</cp:coreProperties>
</file>